
<file path=[Content_Types].xml><?xml version="1.0" encoding="utf-8"?>
<Types xmlns="http://schemas.openxmlformats.org/package/2006/content-types">
  <Default Extension="xml" ContentType="application/xml"/>
  <Default Extension="wmf" ContentType="image/x-wmf"/>
  <Default Extension="wmv" ContentType="video/unknown"/>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embeddings/oleObject3.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4.bin" ContentType="application/vnd.openxmlformats-officedocument.oleObject"/>
  <Override PartName="/ppt/embeddings/oleObject5.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12.bin" ContentType="application/vnd.openxmlformats-officedocument.oleObject"/>
  <Override PartName="/ppt/embeddings/oleObject13.bin" ContentType="application/vnd.openxmlformats-officedocument.oleObject"/>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3" r:id="rId3"/>
    <p:sldMasterId id="2147483685" r:id="rId4"/>
    <p:sldMasterId id="2147483697" r:id="rId5"/>
  </p:sldMasterIdLst>
  <p:notesMasterIdLst>
    <p:notesMasterId r:id="rId61"/>
  </p:notesMasterIdLst>
  <p:sldIdLst>
    <p:sldId id="292" r:id="rId6"/>
    <p:sldId id="256" r:id="rId7"/>
    <p:sldId id="319" r:id="rId8"/>
    <p:sldId id="318" r:id="rId9"/>
    <p:sldId id="328" r:id="rId10"/>
    <p:sldId id="259" r:id="rId11"/>
    <p:sldId id="314" r:id="rId12"/>
    <p:sldId id="315" r:id="rId13"/>
    <p:sldId id="313" r:id="rId14"/>
    <p:sldId id="260" r:id="rId15"/>
    <p:sldId id="302" r:id="rId16"/>
    <p:sldId id="303" r:id="rId17"/>
    <p:sldId id="297" r:id="rId18"/>
    <p:sldId id="263" r:id="rId19"/>
    <p:sldId id="301" r:id="rId20"/>
    <p:sldId id="265" r:id="rId21"/>
    <p:sldId id="316" r:id="rId22"/>
    <p:sldId id="317" r:id="rId23"/>
    <p:sldId id="268" r:id="rId24"/>
    <p:sldId id="325" r:id="rId25"/>
    <p:sldId id="326" r:id="rId26"/>
    <p:sldId id="327" r:id="rId27"/>
    <p:sldId id="270" r:id="rId28"/>
    <p:sldId id="293" r:id="rId29"/>
    <p:sldId id="294" r:id="rId30"/>
    <p:sldId id="295" r:id="rId31"/>
    <p:sldId id="296" r:id="rId32"/>
    <p:sldId id="272" r:id="rId33"/>
    <p:sldId id="273" r:id="rId34"/>
    <p:sldId id="304" r:id="rId35"/>
    <p:sldId id="298" r:id="rId36"/>
    <p:sldId id="275" r:id="rId37"/>
    <p:sldId id="276" r:id="rId38"/>
    <p:sldId id="277" r:id="rId39"/>
    <p:sldId id="278" r:id="rId40"/>
    <p:sldId id="322" r:id="rId41"/>
    <p:sldId id="299" r:id="rId42"/>
    <p:sldId id="280" r:id="rId43"/>
    <p:sldId id="329" r:id="rId44"/>
    <p:sldId id="282" r:id="rId45"/>
    <p:sldId id="284" r:id="rId46"/>
    <p:sldId id="305" r:id="rId47"/>
    <p:sldId id="306" r:id="rId48"/>
    <p:sldId id="307" r:id="rId49"/>
    <p:sldId id="286" r:id="rId50"/>
    <p:sldId id="308" r:id="rId51"/>
    <p:sldId id="309" r:id="rId52"/>
    <p:sldId id="310" r:id="rId53"/>
    <p:sldId id="300" r:id="rId54"/>
    <p:sldId id="287" r:id="rId55"/>
    <p:sldId id="288" r:id="rId56"/>
    <p:sldId id="291" r:id="rId57"/>
    <p:sldId id="323" r:id="rId58"/>
    <p:sldId id="324" r:id="rId59"/>
    <p:sldId id="331" r:id="rId6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0" autoAdjust="0"/>
    <p:restoredTop sz="78979" autoAdjust="0"/>
  </p:normalViewPr>
  <p:slideViewPr>
    <p:cSldViewPr snapToGrid="0" snapToObjects="1">
      <p:cViewPr varScale="1">
        <p:scale>
          <a:sx n="65" d="100"/>
          <a:sy n="65" d="100"/>
        </p:scale>
        <p:origin x="-1184"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60" Type="http://schemas.openxmlformats.org/officeDocument/2006/relationships/slide" Target="slides/slide55.xml"/><Relationship Id="rId61" Type="http://schemas.openxmlformats.org/officeDocument/2006/relationships/notesMaster" Target="notesMasters/notesMaster1.xml"/><Relationship Id="rId62" Type="http://schemas.openxmlformats.org/officeDocument/2006/relationships/printerSettings" Target="printerSettings/printerSettings1.bin"/><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 Id="rId2"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png"/><Relationship Id="rId2" Type="http://schemas.openxmlformats.org/officeDocument/2006/relationships/image" Target="../media/image3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9.png"/><Relationship Id="rId2" Type="http://schemas.openxmlformats.org/officeDocument/2006/relationships/image" Target="../media/image70.png"/><Relationship Id="rId3" Type="http://schemas.openxmlformats.org/officeDocument/2006/relationships/image" Target="../media/image7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4.png"/><Relationship Id="rId2" Type="http://schemas.openxmlformats.org/officeDocument/2006/relationships/image" Target="../media/image7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4.wmf"/><Relationship Id="rId2" Type="http://schemas.openxmlformats.org/officeDocument/2006/relationships/image" Target="../media/image1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E51E63-2C1C-F348-BFC4-12673116E073}" type="datetimeFigureOut">
              <a:rPr lang="en-US" smtClean="0"/>
              <a:pPr/>
              <a:t>2/25/11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6F34E7-8060-5346-8A4C-2A0F8A2BB912}" type="slidenum">
              <a:rPr lang="en-US" smtClean="0"/>
              <a:pPr/>
              <a:t>‹#›</a:t>
            </a:fld>
            <a:endParaRPr lang="en-US"/>
          </a:p>
        </p:txBody>
      </p:sp>
    </p:spTree>
    <p:extLst>
      <p:ext uri="{BB962C8B-B14F-4D97-AF65-F5344CB8AC3E}">
        <p14:creationId xmlns:p14="http://schemas.microsoft.com/office/powerpoint/2010/main" val="113952191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184106-727D-4082-89A8-59E6DC7B7141}" type="slidenum">
              <a:rPr lang="en-US" smtClean="0"/>
              <a:pPr/>
              <a:t>7</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04ACB0-7C6A-4A59-9178-FEFA09880F60}"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atin typeface="Arial" charset="0"/>
            </a:endParaRPr>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85CE1FD-3F8A-5847-929B-2A63DADCCBBA}" type="slidenum">
              <a:rPr lang="en-US">
                <a:latin typeface="Arial" charset="0"/>
                <a:ea typeface="ＭＳ Ｐゴシック" charset="-128"/>
                <a:cs typeface="ＭＳ Ｐゴシック" charset="-128"/>
              </a:rPr>
              <a:pPr fontAlgn="base">
                <a:spcBef>
                  <a:spcPct val="0"/>
                </a:spcBef>
                <a:spcAft>
                  <a:spcPct val="0"/>
                </a:spcAft>
              </a:pPr>
              <a:t>38</a:t>
            </a:fld>
            <a:endParaRPr lang="en-US">
              <a:latin typeface="Arial" charset="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Arial" charset="0"/>
              <a:ea typeface="ＭＳ Ｐゴシック" charset="0"/>
              <a:cs typeface="ＭＳ Ｐゴシック" charset="0"/>
            </a:endParaRP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B4C958C-4761-B641-91BE-3BE10574180A}" type="slidenum">
              <a:rPr lang="en-US" sz="1200">
                <a:solidFill>
                  <a:prstClr val="black"/>
                </a:solidFill>
              </a:rPr>
              <a:pPr eaLnBrk="1" hangingPunct="1"/>
              <a:t>39</a:t>
            </a:fld>
            <a:endParaRPr lang="en-US" sz="120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6F34E7-8060-5346-8A4C-2A0F8A2BB912}" type="slidenum">
              <a:rPr lang="en-US" smtClean="0"/>
              <a:pPr/>
              <a:t>43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r>
              <a:rPr lang="en-US" dirty="0" smtClean="0"/>
              <a:t>How the brain processes the pitch of speech or music is a matter of debate.  We approached this by examining responses to complex signals in the brains of 2 auditory specialist species – bullfrogs and big brown bats – and compared these data to previously-published data from the brains of cats.  We specifically tested the hypothesis that pitch extraction occurs by a time-domain process, based on a series of delay lines and coincidence </a:t>
            </a:r>
            <a:r>
              <a:rPr lang="en-US" smtClean="0"/>
              <a:t>detectors.  </a:t>
            </a:r>
            <a:endParaRPr lang="en-US" dirty="0" smtClean="0"/>
          </a:p>
          <a:p>
            <a:pPr fontAlgn="auto">
              <a:spcBef>
                <a:spcPts val="0"/>
              </a:spcBef>
              <a:spcAft>
                <a:spcPts val="0"/>
              </a:spcAft>
              <a:defRPr/>
            </a:pPr>
            <a:endParaRPr lang="en-US" dirty="0" smtClean="0"/>
          </a:p>
          <a:p>
            <a:pPr fontAlgn="auto">
              <a:spcBef>
                <a:spcPts val="0"/>
              </a:spcBef>
              <a:spcAft>
                <a:spcPts val="0"/>
              </a:spcAft>
              <a:defRPr/>
            </a:pPr>
            <a:r>
              <a:rPr lang="en-US" dirty="0" smtClean="0"/>
              <a:t>The graphs show histograms (plotting latency against number of single units) of on-response latencies to amplitude modulated sounds in the auditory midbrain of these 3 species. (There are 2 bat graphs because of differences in the stimuli used).   Amplitude modulation is present in speech and music and provides to humans a strong percept of pitch.  It is also a prominent acoustic cue in the communication sounds of frogs and cats, and in the sonar sounds of bats.  </a:t>
            </a:r>
          </a:p>
          <a:p>
            <a:pPr fontAlgn="auto">
              <a:spcBef>
                <a:spcPts val="0"/>
              </a:spcBef>
              <a:spcAft>
                <a:spcPts val="0"/>
              </a:spcAft>
              <a:defRPr/>
            </a:pPr>
            <a:endParaRPr lang="en-US" dirty="0" smtClean="0"/>
          </a:p>
          <a:p>
            <a:pPr fontAlgn="auto">
              <a:spcBef>
                <a:spcPts val="0"/>
              </a:spcBef>
              <a:spcAft>
                <a:spcPts val="0"/>
              </a:spcAft>
              <a:defRPr/>
            </a:pPr>
            <a:r>
              <a:rPr lang="en-US" dirty="0" smtClean="0"/>
              <a:t>In all three species, latencies for on-responses range from an initial 4–5 ms to 25–35 </a:t>
            </a:r>
            <a:r>
              <a:rPr lang="en-US" dirty="0" err="1" smtClean="0"/>
              <a:t>ms.</a:t>
            </a:r>
            <a:r>
              <a:rPr lang="en-US" dirty="0" smtClean="0"/>
              <a:t> </a:t>
            </a:r>
            <a:endParaRPr lang="en-US" i="1" dirty="0" smtClean="0"/>
          </a:p>
          <a:p>
            <a:pPr fontAlgn="auto">
              <a:spcBef>
                <a:spcPts val="0"/>
              </a:spcBef>
              <a:spcAft>
                <a:spcPts val="0"/>
              </a:spcAft>
              <a:defRPr/>
            </a:pPr>
            <a:r>
              <a:rPr lang="en-US" i="1" dirty="0" smtClean="0"/>
              <a:t>Solid curves </a:t>
            </a:r>
            <a:r>
              <a:rPr lang="en-US" dirty="0" smtClean="0"/>
              <a:t>trace “preferred latencies” to highlight the common, oscillatory pattern in these four latency distributions.  In spite of considerable differences in experimental protocols in different experiments (e.g., species, anesthetic state, nature of stimuli), robust “preferred latencies” appear as oscillations in all four latency</a:t>
            </a:r>
          </a:p>
          <a:p>
            <a:pPr fontAlgn="auto">
              <a:spcBef>
                <a:spcPts val="0"/>
              </a:spcBef>
              <a:spcAft>
                <a:spcPts val="0"/>
              </a:spcAft>
              <a:defRPr/>
            </a:pPr>
            <a:r>
              <a:rPr lang="en-US" dirty="0" smtClean="0"/>
              <a:t>distributions.  Oscillations are at intervals of about 2.5–3.5 ms in bullfrogs, domestic cats, and big brown bats.</a:t>
            </a:r>
          </a:p>
          <a:p>
            <a:pPr fontAlgn="auto">
              <a:spcBef>
                <a:spcPts val="0"/>
              </a:spcBef>
              <a:spcAft>
                <a:spcPts val="0"/>
              </a:spcAft>
              <a:defRPr/>
            </a:pPr>
            <a:endParaRPr lang="en-US" dirty="0" smtClean="0"/>
          </a:p>
          <a:p>
            <a:pPr fontAlgn="auto">
              <a:spcBef>
                <a:spcPts val="0"/>
              </a:spcBef>
              <a:spcAft>
                <a:spcPts val="0"/>
              </a:spcAft>
              <a:defRPr/>
            </a:pPr>
            <a:r>
              <a:rPr lang="en-US" dirty="0" smtClean="0"/>
              <a:t>These data support the hypothesis that vertebrates have converged on a common mechanism for extracting periodicities of complex signals – a mechanism that is based on time-domain processing using a series of delay lines and coincidence detectors.  </a:t>
            </a:r>
            <a:endParaRPr lang="en-US" dirty="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984D4C-DD36-41C7-B7AC-C4B6DCD98D80}" type="slidenum">
              <a:rPr lang="en-US"/>
              <a:pPr fontAlgn="base">
                <a:spcBef>
                  <a:spcPct val="0"/>
                </a:spcBef>
                <a:spcAft>
                  <a:spcPct val="0"/>
                </a:spcAft>
              </a:pPr>
              <a:t>50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r>
              <a:rPr lang="en-US" dirty="0" smtClean="0"/>
              <a:t>How the brain processes the pitch of speech or music is a matter of debate.  We approached this by examining responses to complex signals in the brains of 2 auditory specialist species – bullfrogs and big brown bats – and compared these data to previously-published data from the brains of cats.  We specifically tested the hypothesis that pitch extraction occurs by a time-domain process, based on a series of delay lines and coincidence </a:t>
            </a:r>
            <a:r>
              <a:rPr lang="en-US" smtClean="0"/>
              <a:t>detectors.  </a:t>
            </a:r>
            <a:endParaRPr lang="en-US" dirty="0" smtClean="0"/>
          </a:p>
          <a:p>
            <a:pPr fontAlgn="auto">
              <a:spcBef>
                <a:spcPts val="0"/>
              </a:spcBef>
              <a:spcAft>
                <a:spcPts val="0"/>
              </a:spcAft>
              <a:defRPr/>
            </a:pPr>
            <a:endParaRPr lang="en-US" dirty="0" smtClean="0"/>
          </a:p>
          <a:p>
            <a:pPr fontAlgn="auto">
              <a:spcBef>
                <a:spcPts val="0"/>
              </a:spcBef>
              <a:spcAft>
                <a:spcPts val="0"/>
              </a:spcAft>
              <a:defRPr/>
            </a:pPr>
            <a:r>
              <a:rPr lang="en-US" dirty="0" smtClean="0"/>
              <a:t>The graphs show histograms (plotting latency against number of single units) of on-response latencies to amplitude modulated sounds in the auditory midbrain of these 3 species. (There are 2 bat graphs because of differences in the stimuli used).   Amplitude modulation is present in speech and music and provides to humans a strong percept of pitch.  It is also a prominent acoustic cue in the communication sounds of frogs and cats, and in the sonar sounds of bats.  </a:t>
            </a:r>
          </a:p>
          <a:p>
            <a:pPr fontAlgn="auto">
              <a:spcBef>
                <a:spcPts val="0"/>
              </a:spcBef>
              <a:spcAft>
                <a:spcPts val="0"/>
              </a:spcAft>
              <a:defRPr/>
            </a:pPr>
            <a:endParaRPr lang="en-US" dirty="0" smtClean="0"/>
          </a:p>
          <a:p>
            <a:pPr fontAlgn="auto">
              <a:spcBef>
                <a:spcPts val="0"/>
              </a:spcBef>
              <a:spcAft>
                <a:spcPts val="0"/>
              </a:spcAft>
              <a:defRPr/>
            </a:pPr>
            <a:r>
              <a:rPr lang="en-US" dirty="0" smtClean="0"/>
              <a:t>In all three species, latencies for on-responses range from an initial 4–5 ms to 25–35 </a:t>
            </a:r>
            <a:r>
              <a:rPr lang="en-US" dirty="0" err="1" smtClean="0"/>
              <a:t>ms.</a:t>
            </a:r>
            <a:r>
              <a:rPr lang="en-US" dirty="0" smtClean="0"/>
              <a:t> </a:t>
            </a:r>
            <a:endParaRPr lang="en-US" i="1" dirty="0" smtClean="0"/>
          </a:p>
          <a:p>
            <a:pPr fontAlgn="auto">
              <a:spcBef>
                <a:spcPts val="0"/>
              </a:spcBef>
              <a:spcAft>
                <a:spcPts val="0"/>
              </a:spcAft>
              <a:defRPr/>
            </a:pPr>
            <a:r>
              <a:rPr lang="en-US" i="1" dirty="0" smtClean="0"/>
              <a:t>Solid curves </a:t>
            </a:r>
            <a:r>
              <a:rPr lang="en-US" dirty="0" smtClean="0"/>
              <a:t>trace “preferred latencies” to highlight the common, oscillatory pattern in these four latency distributions.  In spite of considerable differences in experimental protocols in different experiments (e.g., species, anesthetic state, nature of stimuli), robust “preferred latencies” appear as oscillations in all four latency</a:t>
            </a:r>
          </a:p>
          <a:p>
            <a:pPr fontAlgn="auto">
              <a:spcBef>
                <a:spcPts val="0"/>
              </a:spcBef>
              <a:spcAft>
                <a:spcPts val="0"/>
              </a:spcAft>
              <a:defRPr/>
            </a:pPr>
            <a:r>
              <a:rPr lang="en-US" dirty="0" smtClean="0"/>
              <a:t>distributions.  Oscillations are at intervals of about 2.5–3.5 ms in bullfrogs, domestic cats, and big brown bats.</a:t>
            </a:r>
          </a:p>
          <a:p>
            <a:pPr fontAlgn="auto">
              <a:spcBef>
                <a:spcPts val="0"/>
              </a:spcBef>
              <a:spcAft>
                <a:spcPts val="0"/>
              </a:spcAft>
              <a:defRPr/>
            </a:pPr>
            <a:endParaRPr lang="en-US" dirty="0" smtClean="0"/>
          </a:p>
          <a:p>
            <a:pPr fontAlgn="auto">
              <a:spcBef>
                <a:spcPts val="0"/>
              </a:spcBef>
              <a:spcAft>
                <a:spcPts val="0"/>
              </a:spcAft>
              <a:defRPr/>
            </a:pPr>
            <a:r>
              <a:rPr lang="en-US" dirty="0" smtClean="0"/>
              <a:t>These data support the hypothesis that vertebrates have converged on a common mechanism for extracting periodicities of complex signals – a mechanism that is based on time-domain processing using a series of delay lines and coincidence detectors.  </a:t>
            </a:r>
            <a:endParaRPr lang="en-US" dirty="0"/>
          </a:p>
        </p:txBody>
      </p:sp>
      <p:sp>
        <p:nvSpPr>
          <p:cNvPr id="1741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F912D6B-23CD-44F4-90D4-441F83D14FCC}" type="slidenum">
              <a:rPr lang="en-US" sz="1200">
                <a:latin typeface="Calibri" pitchFamily="34" charset="0"/>
              </a:rPr>
              <a:pPr algn="r"/>
              <a:t>51</a:t>
            </a:fld>
            <a:endParaRPr lang="en-US"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sz="1400" i="1">
              <a:latin typeface="Arial" charset="0"/>
              <a:ea typeface="ＭＳ Ｐゴシック" charset="0"/>
              <a:cs typeface="ＭＳ Ｐゴシック" charset="0"/>
            </a:endParaRPr>
          </a:p>
        </p:txBody>
      </p:sp>
      <p:sp>
        <p:nvSpPr>
          <p:cNvPr id="17411" name="Rectangle 3"/>
          <p:cNvSpPr>
            <a:spLocks noGrp="1" noRot="1" noChangeAspect="1" noChangeArrowheads="1" noTextEdit="1"/>
          </p:cNvSpPr>
          <p:nvPr>
            <p:ph type="sldImg"/>
          </p:nvPr>
        </p:nvSpPr>
        <p:spPr>
          <a:xfrm>
            <a:off x="1150938" y="692150"/>
            <a:ext cx="4556125" cy="3416300"/>
          </a:xfrm>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184106-727D-4082-89A8-59E6DC7B7141}" type="slidenum">
              <a:rPr lang="en-US" smtClean="0"/>
              <a:pPr/>
              <a:t>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184106-727D-4082-89A8-59E6DC7B7141}" type="slidenum">
              <a:rPr lang="en-US" smtClean="0"/>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85D447-3F08-BF4C-8A51-9D3BD6E07F60}" type="slidenum">
              <a:rPr lang="en-US"/>
              <a:pPr/>
              <a:t>14</a:t>
            </a:fld>
            <a:endParaRPr lang="en-US"/>
          </a:p>
        </p:txBody>
      </p:sp>
      <p:sp>
        <p:nvSpPr>
          <p:cNvPr id="1771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71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dirty="0" err="1" smtClean="0"/>
              <a:t>Barnea</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ln/>
        </p:spPr>
      </p:sp>
      <p:sp>
        <p:nvSpPr>
          <p:cNvPr id="1536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3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3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3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3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9pPr>
          </a:lstStyle>
          <a:p>
            <a:pPr eaLnBrk="1" hangingPunct="1"/>
            <a:fld id="{9ECBCD8B-ED12-2846-8716-E26BBA7BB6E8}" type="slidenum">
              <a:rPr lang="en-US"/>
              <a:pPr eaLnBrk="1" hangingPunct="1"/>
              <a:t>20</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Rot="1" noChangeAspect="1" noChangeArrowheads="1" noTextEdit="1"/>
          </p:cNvSpPr>
          <p:nvPr>
            <p:ph type="sldImg"/>
          </p:nvPr>
        </p:nvSpPr>
        <p:spPr>
          <a:solidFill>
            <a:srgbClr val="FFFFFF"/>
          </a:solidFill>
          <a:ln/>
        </p:spPr>
      </p:sp>
      <p:sp>
        <p:nvSpPr>
          <p:cNvPr id="25603"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400">
                <a:latin typeface="Lucida Grande" charset="0"/>
                <a:ea typeface="ＭＳ Ｐゴシック" charset="0"/>
                <a:sym typeface="Lucida Grande" charset="0"/>
              </a:rPr>
              <a:t>How we go about triangulating this approach</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Rot="1" noChangeAspect="1" noChangeArrowheads="1" noTextEdit="1"/>
          </p:cNvSpPr>
          <p:nvPr>
            <p:ph type="sldImg"/>
          </p:nvPr>
        </p:nvSpPr>
        <p:spPr>
          <a:solidFill>
            <a:srgbClr val="FFFFFF"/>
          </a:solidFill>
          <a:ln/>
        </p:spPr>
      </p:sp>
      <p:sp>
        <p:nvSpPr>
          <p:cNvPr id="26627"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400">
                <a:latin typeface="Lucida Grande" charset="0"/>
                <a:ea typeface="ＭＳ Ｐゴシック" charset="0"/>
                <a:sym typeface="Lucida Grande" charset="0"/>
              </a:rPr>
              <a:t>How we go about triangulating this approach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pPr/>
              <a:t>2/25/11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pPr/>
              <a:t>2/25/11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pPr/>
              <a:t>2/25/11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085850" cy="6854825"/>
            <a:chOff x="0" y="0"/>
            <a:chExt cx="684" cy="4318"/>
          </a:xfrm>
        </p:grpSpPr>
        <p:sp>
          <p:nvSpPr>
            <p:cNvPr id="5" name="Rectangle 3"/>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grpSp>
          <p:nvGrpSpPr>
            <p:cNvPr id="6" name="Group 4"/>
            <p:cNvGrpSpPr>
              <a:grpSpLocks/>
            </p:cNvGrpSpPr>
            <p:nvPr/>
          </p:nvGrpSpPr>
          <p:grpSpPr bwMode="auto">
            <a:xfrm>
              <a:off x="48" y="103"/>
              <a:ext cx="96" cy="4126"/>
              <a:chOff x="48" y="103"/>
              <a:chExt cx="96" cy="4126"/>
            </a:xfrm>
          </p:grpSpPr>
          <p:sp>
            <p:nvSpPr>
              <p:cNvPr id="7" name="Rectangle 5"/>
              <p:cNvSpPr>
                <a:spLocks noChangeArrowheads="1"/>
              </p:cNvSpPr>
              <p:nvPr/>
            </p:nvSpPr>
            <p:spPr bwMode="auto">
              <a:xfrm>
                <a:off x="48" y="1105"/>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8" name="Rectangle 6"/>
              <p:cNvSpPr>
                <a:spLocks noChangeArrowheads="1"/>
              </p:cNvSpPr>
              <p:nvPr/>
            </p:nvSpPr>
            <p:spPr bwMode="auto">
              <a:xfrm>
                <a:off x="48" y="1250"/>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9" name="Rectangle 7"/>
              <p:cNvSpPr>
                <a:spLocks noChangeArrowheads="1"/>
              </p:cNvSpPr>
              <p:nvPr/>
            </p:nvSpPr>
            <p:spPr bwMode="auto">
              <a:xfrm>
                <a:off x="48" y="1393"/>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0" name="Rectangle 8"/>
              <p:cNvSpPr>
                <a:spLocks noChangeArrowheads="1"/>
              </p:cNvSpPr>
              <p:nvPr/>
            </p:nvSpPr>
            <p:spPr bwMode="auto">
              <a:xfrm>
                <a:off x="48" y="1538"/>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1" name="Rectangle 9"/>
              <p:cNvSpPr>
                <a:spLocks noChangeArrowheads="1"/>
              </p:cNvSpPr>
              <p:nvPr/>
            </p:nvSpPr>
            <p:spPr bwMode="auto">
              <a:xfrm>
                <a:off x="48" y="1683"/>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2" name="Rectangle 10"/>
              <p:cNvSpPr>
                <a:spLocks noChangeArrowheads="1"/>
              </p:cNvSpPr>
              <p:nvPr/>
            </p:nvSpPr>
            <p:spPr bwMode="auto">
              <a:xfrm>
                <a:off x="48" y="1826"/>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3" name="Rectangle 11"/>
              <p:cNvSpPr>
                <a:spLocks noChangeArrowheads="1"/>
              </p:cNvSpPr>
              <p:nvPr/>
            </p:nvSpPr>
            <p:spPr bwMode="auto">
              <a:xfrm>
                <a:off x="48" y="1971"/>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4" name="Rectangle 12"/>
              <p:cNvSpPr>
                <a:spLocks noChangeArrowheads="1"/>
              </p:cNvSpPr>
              <p:nvPr/>
            </p:nvSpPr>
            <p:spPr bwMode="auto">
              <a:xfrm>
                <a:off x="48" y="2116"/>
                <a:ext cx="96" cy="94"/>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5" name="Rectangle 13"/>
              <p:cNvSpPr>
                <a:spLocks noChangeArrowheads="1"/>
              </p:cNvSpPr>
              <p:nvPr/>
            </p:nvSpPr>
            <p:spPr bwMode="auto">
              <a:xfrm>
                <a:off x="48" y="2259"/>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6" name="Rectangle 14"/>
              <p:cNvSpPr>
                <a:spLocks noChangeArrowheads="1"/>
              </p:cNvSpPr>
              <p:nvPr/>
            </p:nvSpPr>
            <p:spPr bwMode="auto">
              <a:xfrm>
                <a:off x="48" y="2404"/>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7" name="Rectangle 15"/>
              <p:cNvSpPr>
                <a:spLocks noChangeArrowheads="1"/>
              </p:cNvSpPr>
              <p:nvPr/>
            </p:nvSpPr>
            <p:spPr bwMode="auto">
              <a:xfrm>
                <a:off x="48" y="2549"/>
                <a:ext cx="96" cy="94"/>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8" name="Rectangle 16"/>
              <p:cNvSpPr>
                <a:spLocks noChangeArrowheads="1"/>
              </p:cNvSpPr>
              <p:nvPr/>
            </p:nvSpPr>
            <p:spPr bwMode="auto">
              <a:xfrm>
                <a:off x="48" y="2691"/>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19" name="Rectangle 17"/>
              <p:cNvSpPr>
                <a:spLocks noChangeArrowheads="1"/>
              </p:cNvSpPr>
              <p:nvPr/>
            </p:nvSpPr>
            <p:spPr bwMode="auto">
              <a:xfrm>
                <a:off x="48" y="2836"/>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0" name="Rectangle 18"/>
              <p:cNvSpPr>
                <a:spLocks noChangeArrowheads="1"/>
              </p:cNvSpPr>
              <p:nvPr/>
            </p:nvSpPr>
            <p:spPr bwMode="auto">
              <a:xfrm>
                <a:off x="48" y="2979"/>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1" name="Rectangle 19"/>
              <p:cNvSpPr>
                <a:spLocks noChangeArrowheads="1"/>
              </p:cNvSpPr>
              <p:nvPr/>
            </p:nvSpPr>
            <p:spPr bwMode="auto">
              <a:xfrm>
                <a:off x="48" y="3124"/>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2" name="Rectangle 20"/>
              <p:cNvSpPr>
                <a:spLocks noChangeArrowheads="1"/>
              </p:cNvSpPr>
              <p:nvPr/>
            </p:nvSpPr>
            <p:spPr bwMode="auto">
              <a:xfrm>
                <a:off x="48" y="3269"/>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3" name="Rectangle 21"/>
              <p:cNvSpPr>
                <a:spLocks noChangeArrowheads="1"/>
              </p:cNvSpPr>
              <p:nvPr/>
            </p:nvSpPr>
            <p:spPr bwMode="auto">
              <a:xfrm>
                <a:off x="48" y="3412"/>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4" name="Rectangle 22"/>
              <p:cNvSpPr>
                <a:spLocks noChangeArrowheads="1"/>
              </p:cNvSpPr>
              <p:nvPr/>
            </p:nvSpPr>
            <p:spPr bwMode="auto">
              <a:xfrm>
                <a:off x="48" y="3557"/>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5" name="Rectangle 23"/>
              <p:cNvSpPr>
                <a:spLocks noChangeArrowheads="1"/>
              </p:cNvSpPr>
              <p:nvPr/>
            </p:nvSpPr>
            <p:spPr bwMode="auto">
              <a:xfrm>
                <a:off x="48" y="3702"/>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6" name="Rectangle 24"/>
              <p:cNvSpPr>
                <a:spLocks noChangeArrowheads="1"/>
              </p:cNvSpPr>
              <p:nvPr/>
            </p:nvSpPr>
            <p:spPr bwMode="auto">
              <a:xfrm>
                <a:off x="48" y="3845"/>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7" name="Rectangle 25"/>
              <p:cNvSpPr>
                <a:spLocks noChangeArrowheads="1"/>
              </p:cNvSpPr>
              <p:nvPr/>
            </p:nvSpPr>
            <p:spPr bwMode="auto">
              <a:xfrm>
                <a:off x="48" y="3990"/>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8" name="Rectangle 26"/>
              <p:cNvSpPr>
                <a:spLocks noChangeArrowheads="1"/>
              </p:cNvSpPr>
              <p:nvPr/>
            </p:nvSpPr>
            <p:spPr bwMode="auto">
              <a:xfrm>
                <a:off x="48" y="4134"/>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29" name="Rectangle 27"/>
              <p:cNvSpPr>
                <a:spLocks noChangeArrowheads="1"/>
              </p:cNvSpPr>
              <p:nvPr/>
            </p:nvSpPr>
            <p:spPr bwMode="auto">
              <a:xfrm>
                <a:off x="48" y="103"/>
                <a:ext cx="96" cy="94"/>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30" name="Rectangle 28"/>
              <p:cNvSpPr>
                <a:spLocks noChangeArrowheads="1"/>
              </p:cNvSpPr>
              <p:nvPr/>
            </p:nvSpPr>
            <p:spPr bwMode="auto">
              <a:xfrm>
                <a:off x="48" y="246"/>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31" name="Rectangle 29"/>
              <p:cNvSpPr>
                <a:spLocks noChangeArrowheads="1"/>
              </p:cNvSpPr>
              <p:nvPr/>
            </p:nvSpPr>
            <p:spPr bwMode="auto">
              <a:xfrm>
                <a:off x="48" y="391"/>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32" name="Rectangle 30"/>
              <p:cNvSpPr>
                <a:spLocks noChangeArrowheads="1"/>
              </p:cNvSpPr>
              <p:nvPr/>
            </p:nvSpPr>
            <p:spPr bwMode="auto">
              <a:xfrm>
                <a:off x="48" y="535"/>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33" name="Rectangle 31"/>
              <p:cNvSpPr>
                <a:spLocks noChangeArrowheads="1"/>
              </p:cNvSpPr>
              <p:nvPr/>
            </p:nvSpPr>
            <p:spPr bwMode="auto">
              <a:xfrm>
                <a:off x="48" y="678"/>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34" name="Rectangle 32"/>
              <p:cNvSpPr>
                <a:spLocks noChangeArrowheads="1"/>
              </p:cNvSpPr>
              <p:nvPr/>
            </p:nvSpPr>
            <p:spPr bwMode="auto">
              <a:xfrm>
                <a:off x="48" y="823"/>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35" name="Rectangle 33"/>
              <p:cNvSpPr>
                <a:spLocks noChangeArrowheads="1"/>
              </p:cNvSpPr>
              <p:nvPr/>
            </p:nvSpPr>
            <p:spPr bwMode="auto">
              <a:xfrm>
                <a:off x="48" y="968"/>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grpSp>
      </p:grpSp>
      <p:sp>
        <p:nvSpPr>
          <p:cNvPr id="60450" name="Rectangle 34"/>
          <p:cNvSpPr>
            <a:spLocks noGrp="1" noChangeArrowheads="1"/>
          </p:cNvSpPr>
          <p:nvPr>
            <p:ph type="ctrTitle" sz="quarter"/>
          </p:nvPr>
        </p:nvSpPr>
        <p:spPr>
          <a:xfrm>
            <a:off x="1143000" y="2286000"/>
            <a:ext cx="7772400" cy="1143000"/>
          </a:xfrm>
        </p:spPr>
        <p:txBody>
          <a:bodyPr/>
          <a:lstStyle>
            <a:lvl1pPr algn="ctr">
              <a:defRPr>
                <a:solidFill>
                  <a:srgbClr val="00FFFF"/>
                </a:solidFill>
              </a:defRPr>
            </a:lvl1pPr>
          </a:lstStyle>
          <a:p>
            <a:r>
              <a:rPr lang="en-US"/>
              <a:t>Click to edit Master title style</a:t>
            </a:r>
          </a:p>
        </p:txBody>
      </p:sp>
      <p:sp>
        <p:nvSpPr>
          <p:cNvPr id="60451" name="Rectangle 35"/>
          <p:cNvSpPr>
            <a:spLocks noGrp="1" noChangeArrowheads="1"/>
          </p:cNvSpPr>
          <p:nvPr>
            <p:ph type="subTitle" sz="quarter" idx="1"/>
          </p:nvPr>
        </p:nvSpPr>
        <p:spPr>
          <a:xfrm>
            <a:off x="1828800" y="3886200"/>
            <a:ext cx="6400800" cy="1752600"/>
          </a:xfrm>
        </p:spPr>
        <p:txBody>
          <a:bodyPr lIns="92075" tIns="46038" rIns="92075" bIns="46038"/>
          <a:lstStyle>
            <a:lvl1pPr marL="0" indent="0" algn="ctr">
              <a:buFont typeface="Wingdings" pitchFamily="2" charset="2"/>
              <a:buNone/>
              <a:defRPr>
                <a:solidFill>
                  <a:srgbClr val="FFFFFF"/>
                </a:solidFill>
              </a:defRPr>
            </a:lvl1pPr>
          </a:lstStyle>
          <a:p>
            <a:r>
              <a:rPr lang="en-US"/>
              <a:t>Click to edit Master subtitle style</a:t>
            </a:r>
          </a:p>
        </p:txBody>
      </p:sp>
      <p:sp>
        <p:nvSpPr>
          <p:cNvPr id="36" name="Rectangle 36"/>
          <p:cNvSpPr>
            <a:spLocks noGrp="1" noChangeArrowheads="1"/>
          </p:cNvSpPr>
          <p:nvPr>
            <p:ph type="dt" sz="quarter" idx="10"/>
          </p:nvPr>
        </p:nvSpPr>
        <p:spPr/>
        <p:txBody>
          <a:bodyPr/>
          <a:lstStyle>
            <a:lvl1pPr>
              <a:defRPr>
                <a:solidFill>
                  <a:srgbClr val="FFFFFF"/>
                </a:solidFill>
              </a:defRPr>
            </a:lvl1pPr>
          </a:lstStyle>
          <a:p>
            <a:pPr>
              <a:defRPr/>
            </a:pPr>
            <a:endParaRPr lang="en-US"/>
          </a:p>
        </p:txBody>
      </p:sp>
      <p:sp>
        <p:nvSpPr>
          <p:cNvPr id="37" name="Rectangle 37"/>
          <p:cNvSpPr>
            <a:spLocks noGrp="1" noChangeArrowheads="1"/>
          </p:cNvSpPr>
          <p:nvPr>
            <p:ph type="ftr" sz="quarter" idx="11"/>
          </p:nvPr>
        </p:nvSpPr>
        <p:spPr/>
        <p:txBody>
          <a:bodyPr/>
          <a:lstStyle>
            <a:lvl1pPr>
              <a:defRPr>
                <a:solidFill>
                  <a:srgbClr val="FFFFFF"/>
                </a:solidFill>
              </a:defRPr>
            </a:lvl1pPr>
          </a:lstStyle>
          <a:p>
            <a:pPr>
              <a:defRPr/>
            </a:pPr>
            <a:endParaRPr lang="en-US"/>
          </a:p>
        </p:txBody>
      </p:sp>
      <p:sp>
        <p:nvSpPr>
          <p:cNvPr id="38" name="Rectangle 38"/>
          <p:cNvSpPr>
            <a:spLocks noGrp="1" noChangeArrowheads="1"/>
          </p:cNvSpPr>
          <p:nvPr>
            <p:ph type="sldNum" sz="quarter" idx="12"/>
          </p:nvPr>
        </p:nvSpPr>
        <p:spPr/>
        <p:txBody>
          <a:bodyPr/>
          <a:lstStyle>
            <a:lvl1pPr>
              <a:defRPr>
                <a:solidFill>
                  <a:srgbClr val="FFFFFF"/>
                </a:solidFill>
              </a:defRPr>
            </a:lvl1pPr>
          </a:lstStyle>
          <a:p>
            <a:fld id="{0E7F825D-CF1E-CE43-9BF1-78D36C226511}" type="slidenum">
              <a:rPr lang="en-US"/>
              <a:pPr/>
              <a:t>‹#›</a:t>
            </a:fld>
            <a:endParaRPr lang="en-US"/>
          </a:p>
        </p:txBody>
      </p:sp>
    </p:spTree>
    <p:extLst>
      <p:ext uri="{BB962C8B-B14F-4D97-AF65-F5344CB8AC3E}">
        <p14:creationId xmlns:p14="http://schemas.microsoft.com/office/powerpoint/2010/main" val="587238782"/>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7"/>
          <p:cNvSpPr>
            <a:spLocks noGrp="1" noChangeArrowheads="1"/>
          </p:cNvSpPr>
          <p:nvPr>
            <p:ph type="sldNum" sz="quarter" idx="12"/>
          </p:nvPr>
        </p:nvSpPr>
        <p:spPr>
          <a:ln/>
        </p:spPr>
        <p:txBody>
          <a:bodyPr/>
          <a:lstStyle>
            <a:lvl1pPr>
              <a:defRPr/>
            </a:lvl1pPr>
          </a:lstStyle>
          <a:p>
            <a:fld id="{9C6541BC-406C-8D4C-A4AF-F0AD7D85AA0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33695527"/>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7"/>
          <p:cNvSpPr>
            <a:spLocks noGrp="1" noChangeArrowheads="1"/>
          </p:cNvSpPr>
          <p:nvPr>
            <p:ph type="sldNum" sz="quarter" idx="12"/>
          </p:nvPr>
        </p:nvSpPr>
        <p:spPr>
          <a:ln/>
        </p:spPr>
        <p:txBody>
          <a:bodyPr/>
          <a:lstStyle>
            <a:lvl1pPr>
              <a:defRPr/>
            </a:lvl1pPr>
          </a:lstStyle>
          <a:p>
            <a:fld id="{EE5776DE-A245-7B49-B75E-2CD0F67D1BC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33496833"/>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699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323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37"/>
          <p:cNvSpPr>
            <a:spLocks noGrp="1" noChangeArrowheads="1"/>
          </p:cNvSpPr>
          <p:nvPr>
            <p:ph type="sldNum" sz="quarter" idx="12"/>
          </p:nvPr>
        </p:nvSpPr>
        <p:spPr>
          <a:ln/>
        </p:spPr>
        <p:txBody>
          <a:bodyPr/>
          <a:lstStyle>
            <a:lvl1pPr>
              <a:defRPr/>
            </a:lvl1pPr>
          </a:lstStyle>
          <a:p>
            <a:fld id="{F68C6AB2-3D49-D244-B9F9-303B9F7F115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633330253"/>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37"/>
          <p:cNvSpPr>
            <a:spLocks noGrp="1" noChangeArrowheads="1"/>
          </p:cNvSpPr>
          <p:nvPr>
            <p:ph type="sldNum" sz="quarter" idx="12"/>
          </p:nvPr>
        </p:nvSpPr>
        <p:spPr>
          <a:ln/>
        </p:spPr>
        <p:txBody>
          <a:bodyPr/>
          <a:lstStyle>
            <a:lvl1pPr>
              <a:defRPr/>
            </a:lvl1pPr>
          </a:lstStyle>
          <a:p>
            <a:fld id="{672C6505-77AA-4346-B278-748417B3F97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98944290"/>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37"/>
          <p:cNvSpPr>
            <a:spLocks noGrp="1" noChangeArrowheads="1"/>
          </p:cNvSpPr>
          <p:nvPr>
            <p:ph type="sldNum" sz="quarter" idx="12"/>
          </p:nvPr>
        </p:nvSpPr>
        <p:spPr>
          <a:ln/>
        </p:spPr>
        <p:txBody>
          <a:bodyPr/>
          <a:lstStyle>
            <a:lvl1pPr>
              <a:defRPr/>
            </a:lvl1pPr>
          </a:lstStyle>
          <a:p>
            <a:fld id="{CDCA58B9-646F-A942-A9B7-BCE04FB026A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469168753"/>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37"/>
          <p:cNvSpPr>
            <a:spLocks noGrp="1" noChangeArrowheads="1"/>
          </p:cNvSpPr>
          <p:nvPr>
            <p:ph type="sldNum" sz="quarter" idx="12"/>
          </p:nvPr>
        </p:nvSpPr>
        <p:spPr>
          <a:ln/>
        </p:spPr>
        <p:txBody>
          <a:bodyPr/>
          <a:lstStyle>
            <a:lvl1pPr>
              <a:defRPr/>
            </a:lvl1pPr>
          </a:lstStyle>
          <a:p>
            <a:fld id="{C246A854-8A17-0B40-B81A-4462B355AAE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684850722"/>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37"/>
          <p:cNvSpPr>
            <a:spLocks noGrp="1" noChangeArrowheads="1"/>
          </p:cNvSpPr>
          <p:nvPr>
            <p:ph type="sldNum" sz="quarter" idx="12"/>
          </p:nvPr>
        </p:nvSpPr>
        <p:spPr>
          <a:ln/>
        </p:spPr>
        <p:txBody>
          <a:bodyPr/>
          <a:lstStyle>
            <a:lvl1pPr>
              <a:defRPr/>
            </a:lvl1pPr>
          </a:lstStyle>
          <a:p>
            <a:fld id="{D1102A0C-B9D7-4346-88FE-48A24D0B7BD8}"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520019287"/>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pPr/>
              <a:t>2/25/11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37"/>
          <p:cNvSpPr>
            <a:spLocks noGrp="1" noChangeArrowheads="1"/>
          </p:cNvSpPr>
          <p:nvPr>
            <p:ph type="sldNum" sz="quarter" idx="12"/>
          </p:nvPr>
        </p:nvSpPr>
        <p:spPr>
          <a:ln/>
        </p:spPr>
        <p:txBody>
          <a:bodyPr/>
          <a:lstStyle>
            <a:lvl1pPr>
              <a:defRPr/>
            </a:lvl1pPr>
          </a:lstStyle>
          <a:p>
            <a:fld id="{CEA81E19-E48E-3745-98D4-F2271F92E3D8}"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84616893"/>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7"/>
          <p:cNvSpPr>
            <a:spLocks noGrp="1" noChangeArrowheads="1"/>
          </p:cNvSpPr>
          <p:nvPr>
            <p:ph type="sldNum" sz="quarter" idx="12"/>
          </p:nvPr>
        </p:nvSpPr>
        <p:spPr>
          <a:ln/>
        </p:spPr>
        <p:txBody>
          <a:bodyPr/>
          <a:lstStyle>
            <a:lvl1pPr>
              <a:defRPr/>
            </a:lvl1pPr>
          </a:lstStyle>
          <a:p>
            <a:fld id="{5C278447-0F68-974A-B67E-BADEBBA8ACE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115154682"/>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2938" y="609600"/>
            <a:ext cx="1949450" cy="5451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609600"/>
            <a:ext cx="5697538" cy="5451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7"/>
          <p:cNvSpPr>
            <a:spLocks noGrp="1" noChangeArrowheads="1"/>
          </p:cNvSpPr>
          <p:nvPr>
            <p:ph type="sldNum" sz="quarter" idx="12"/>
          </p:nvPr>
        </p:nvSpPr>
        <p:spPr>
          <a:ln/>
        </p:spPr>
        <p:txBody>
          <a:bodyPr/>
          <a:lstStyle>
            <a:lvl1pPr>
              <a:defRPr/>
            </a:lvl1pPr>
          </a:lstStyle>
          <a:p>
            <a:fld id="{41DD0CF9-F961-CF44-9D9D-FA6630ECF89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81639600"/>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69988" y="1946275"/>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32388" y="1946275"/>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5"/>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6"/>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37"/>
          <p:cNvSpPr>
            <a:spLocks noGrp="1" noChangeArrowheads="1"/>
          </p:cNvSpPr>
          <p:nvPr>
            <p:ph type="sldNum" sz="quarter" idx="12"/>
          </p:nvPr>
        </p:nvSpPr>
        <p:spPr>
          <a:ln/>
        </p:spPr>
        <p:txBody>
          <a:bodyPr/>
          <a:lstStyle>
            <a:lvl1pPr>
              <a:defRPr/>
            </a:lvl1pPr>
          </a:lstStyle>
          <a:p>
            <a:fld id="{94DC6716-8682-F54C-9B62-B9CCEE18F6A8}"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411198090"/>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267"/>
            <a:ext cx="7772400" cy="147018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3077"/>
          </a:xfrm>
        </p:spPr>
        <p:txBody>
          <a:bodyPr/>
          <a:lstStyle>
            <a:lvl1pPr marL="0" indent="0" algn="ctr">
              <a:buNone/>
              <a:defRPr/>
            </a:lvl1pPr>
            <a:lvl2pPr marL="411480" indent="0" algn="ctr">
              <a:buNone/>
              <a:defRPr/>
            </a:lvl2pPr>
            <a:lvl3pPr marL="822960" indent="0" algn="ctr">
              <a:buNone/>
              <a:defRPr/>
            </a:lvl3pPr>
            <a:lvl4pPr marL="1234440" indent="0" algn="ctr">
              <a:buNone/>
              <a:defRPr/>
            </a:lvl4pPr>
            <a:lvl5pPr marL="1645920" indent="0" algn="ctr">
              <a:buNone/>
              <a:defRPr/>
            </a:lvl5pPr>
            <a:lvl6pPr marL="2057400" indent="0" algn="ctr">
              <a:buNone/>
              <a:defRPr/>
            </a:lvl6pPr>
            <a:lvl7pPr marL="2468880" indent="0" algn="ctr">
              <a:buNone/>
              <a:defRPr/>
            </a:lvl7pPr>
            <a:lvl8pPr marL="2880360" indent="0" algn="ctr">
              <a:buNone/>
              <a:defRPr/>
            </a:lvl8pPr>
            <a:lvl9pPr marL="329184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941572547"/>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0936107"/>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948" y="4406265"/>
            <a:ext cx="7772400" cy="1363028"/>
          </a:xfrm>
        </p:spPr>
        <p:txBody>
          <a:bodyPr anchor="t"/>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2948" y="2906078"/>
            <a:ext cx="7772400" cy="1500188"/>
          </a:xfrm>
        </p:spPr>
        <p:txBody>
          <a:bodyPr anchor="b"/>
          <a:lstStyle>
            <a:lvl1pPr marL="0" indent="0">
              <a:buNone/>
              <a:defRPr sz="1800"/>
            </a:lvl1pPr>
            <a:lvl2pPr marL="411480" indent="0">
              <a:buNone/>
              <a:defRPr sz="1600"/>
            </a:lvl2pPr>
            <a:lvl3pPr marL="822960" indent="0">
              <a:buNone/>
              <a:defRPr sz="1400"/>
            </a:lvl3pPr>
            <a:lvl4pPr marL="1234440" indent="0">
              <a:buNone/>
              <a:defRPr sz="1300"/>
            </a:lvl4pPr>
            <a:lvl5pPr marL="1645920" indent="0">
              <a:buNone/>
              <a:defRPr sz="1300"/>
            </a:lvl5pPr>
            <a:lvl6pPr marL="2057400" indent="0">
              <a:buNone/>
              <a:defRPr sz="1300"/>
            </a:lvl6pPr>
            <a:lvl7pPr marL="2468880" indent="0">
              <a:buNone/>
              <a:defRPr sz="1300"/>
            </a:lvl7pPr>
            <a:lvl8pPr marL="2880360" indent="0">
              <a:buNone/>
              <a:defRPr sz="1300"/>
            </a:lvl8pPr>
            <a:lvl9pPr marL="3291840" indent="0">
              <a:buNone/>
              <a:defRPr sz="1300"/>
            </a:lvl9pPr>
          </a:lstStyle>
          <a:p>
            <a:pPr lvl="0"/>
            <a:r>
              <a:rPr lang="en-US" smtClean="0"/>
              <a:t>Click to edit Master text styles</a:t>
            </a:r>
          </a:p>
        </p:txBody>
      </p:sp>
    </p:spTree>
    <p:extLst>
      <p:ext uri="{BB962C8B-B14F-4D97-AF65-F5344CB8AC3E}">
        <p14:creationId xmlns:p14="http://schemas.microsoft.com/office/powerpoint/2010/main" val="2411371918"/>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1540" y="3531870"/>
            <a:ext cx="3611880" cy="994410"/>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0580" y="3531870"/>
            <a:ext cx="3611880" cy="994410"/>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49249184"/>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478"/>
            <a:ext cx="4040505" cy="640080"/>
          </a:xfrm>
        </p:spPr>
        <p:txBody>
          <a:bodyPr anchor="b"/>
          <a:lstStyle>
            <a:lvl1pPr marL="0" indent="0">
              <a:buNone/>
              <a:defRPr sz="22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200" y="2174558"/>
            <a:ext cx="4040505" cy="3951923"/>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867" y="1534478"/>
            <a:ext cx="4041933" cy="640080"/>
          </a:xfrm>
        </p:spPr>
        <p:txBody>
          <a:bodyPr anchor="b"/>
          <a:lstStyle>
            <a:lvl1pPr marL="0" indent="0">
              <a:buNone/>
              <a:defRPr sz="22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4867" y="2174558"/>
            <a:ext cx="4041933" cy="3951923"/>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9647365"/>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89880000"/>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D6A914-59C4-7540-98B1-8677DC89A55E}" type="datetimeFigureOut">
              <a:rPr lang="en-US" smtClean="0"/>
              <a:pPr/>
              <a:t>2/25/11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454958"/>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2892"/>
            <a:ext cx="3008948" cy="1161573"/>
          </a:xfrm>
        </p:spPr>
        <p:txBody>
          <a:bodyPr/>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4733" y="272892"/>
            <a:ext cx="5112068" cy="5853588"/>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4465"/>
            <a:ext cx="3008948" cy="4692015"/>
          </a:xfrm>
        </p:spPr>
        <p:txBody>
          <a:bodyPr/>
          <a:lstStyle>
            <a:lvl1pPr marL="0" indent="0">
              <a:buNone/>
              <a:defRPr sz="13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a:r>
              <a:rPr lang="en-US" smtClean="0"/>
              <a:t>Click to edit Master text styles</a:t>
            </a:r>
          </a:p>
        </p:txBody>
      </p:sp>
    </p:spTree>
    <p:extLst>
      <p:ext uri="{BB962C8B-B14F-4D97-AF65-F5344CB8AC3E}">
        <p14:creationId xmlns:p14="http://schemas.microsoft.com/office/powerpoint/2010/main" val="3519969652"/>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653" y="4800600"/>
            <a:ext cx="5486400" cy="567214"/>
          </a:xfrm>
        </p:spPr>
        <p:txBody>
          <a:bodyPr/>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1653" y="612934"/>
            <a:ext cx="5486400" cy="4114800"/>
          </a:xfrm>
        </p:spPr>
        <p:txBody>
          <a:bodyPr/>
          <a:lstStyle>
            <a:lvl1pPr marL="0" indent="0">
              <a:buNone/>
              <a:defRPr sz="2900"/>
            </a:lvl1pPr>
            <a:lvl2pPr marL="411480" indent="0">
              <a:buNone/>
              <a:defRPr sz="2500"/>
            </a:lvl2pPr>
            <a:lvl3pPr marL="822960" indent="0">
              <a:buNone/>
              <a:defRPr sz="220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a:endParaRPr lang="en-US" noProof="0" smtClean="0">
              <a:sym typeface="Copperplate" charset="0"/>
            </a:endParaRPr>
          </a:p>
        </p:txBody>
      </p:sp>
      <p:sp>
        <p:nvSpPr>
          <p:cNvPr id="4" name="Text Placeholder 3"/>
          <p:cNvSpPr>
            <a:spLocks noGrp="1"/>
          </p:cNvSpPr>
          <p:nvPr>
            <p:ph type="body" sz="half" idx="2"/>
          </p:nvPr>
        </p:nvSpPr>
        <p:spPr>
          <a:xfrm>
            <a:off x="1791653" y="5367814"/>
            <a:ext cx="5486400" cy="804386"/>
          </a:xfrm>
        </p:spPr>
        <p:txBody>
          <a:bodyPr/>
          <a:lstStyle>
            <a:lvl1pPr marL="0" indent="0">
              <a:buNone/>
              <a:defRPr sz="13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a:r>
              <a:rPr lang="en-US" smtClean="0"/>
              <a:t>Click to edit Master text styles</a:t>
            </a:r>
          </a:p>
        </p:txBody>
      </p:sp>
    </p:spTree>
    <p:extLst>
      <p:ext uri="{BB962C8B-B14F-4D97-AF65-F5344CB8AC3E}">
        <p14:creationId xmlns:p14="http://schemas.microsoft.com/office/powerpoint/2010/main" val="2297676649"/>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0586982"/>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2230" y="1440180"/>
            <a:ext cx="1840230" cy="3086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1540" y="1440180"/>
            <a:ext cx="5383530" cy="3086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3518694"/>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B7B55DC2-FC4A-1647-9633-684B425DBC27}" type="datetime1">
              <a:rPr lang="en-US"/>
              <a:pPr/>
              <a:t>2/25/11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6" name="Slide Number Placeholder 5"/>
          <p:cNvSpPr>
            <a:spLocks noGrp="1"/>
          </p:cNvSpPr>
          <p:nvPr>
            <p:ph type="sldNum" sz="quarter" idx="12"/>
          </p:nvPr>
        </p:nvSpPr>
        <p:spPr/>
        <p:txBody>
          <a:bodyPr/>
          <a:lstStyle>
            <a:lvl1pPr>
              <a:defRPr/>
            </a:lvl1pPr>
          </a:lstStyle>
          <a:p>
            <a:fld id="{E831BB5C-0B4A-9340-86DC-D7823603A691}" type="slidenum">
              <a:rPr lang="en-US"/>
              <a:pPr/>
              <a:t>‹#›</a:t>
            </a:fld>
            <a:endParaRPr lang="en-US"/>
          </a:p>
        </p:txBody>
      </p:sp>
    </p:spTree>
    <p:extLst>
      <p:ext uri="{BB962C8B-B14F-4D97-AF65-F5344CB8AC3E}">
        <p14:creationId xmlns:p14="http://schemas.microsoft.com/office/powerpoint/2010/main" val="25442270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67DF2677-3B5A-F048-A9FD-F2A4AFA044FE}" type="datetime1">
              <a:rPr lang="en-US"/>
              <a:pPr/>
              <a:t>2/25/11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6" name="Slide Number Placeholder 5"/>
          <p:cNvSpPr>
            <a:spLocks noGrp="1"/>
          </p:cNvSpPr>
          <p:nvPr>
            <p:ph type="sldNum" sz="quarter" idx="12"/>
          </p:nvPr>
        </p:nvSpPr>
        <p:spPr/>
        <p:txBody>
          <a:bodyPr/>
          <a:lstStyle>
            <a:lvl1pPr>
              <a:defRPr/>
            </a:lvl1pPr>
          </a:lstStyle>
          <a:p>
            <a:fld id="{937438FC-058C-4B45-9EC8-1F12A97276C7}" type="slidenum">
              <a:rPr lang="en-US"/>
              <a:pPr/>
              <a:t>‹#›</a:t>
            </a:fld>
            <a:endParaRPr lang="en-US"/>
          </a:p>
        </p:txBody>
      </p:sp>
    </p:spTree>
    <p:extLst>
      <p:ext uri="{BB962C8B-B14F-4D97-AF65-F5344CB8AC3E}">
        <p14:creationId xmlns:p14="http://schemas.microsoft.com/office/powerpoint/2010/main" val="26134242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9F678F12-4A0E-D046-9AD4-D9666935A004}" type="datetime1">
              <a:rPr lang="en-US"/>
              <a:pPr/>
              <a:t>2/25/11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6" name="Slide Number Placeholder 5"/>
          <p:cNvSpPr>
            <a:spLocks noGrp="1"/>
          </p:cNvSpPr>
          <p:nvPr>
            <p:ph type="sldNum" sz="quarter" idx="12"/>
          </p:nvPr>
        </p:nvSpPr>
        <p:spPr/>
        <p:txBody>
          <a:bodyPr/>
          <a:lstStyle>
            <a:lvl1pPr>
              <a:defRPr/>
            </a:lvl1pPr>
          </a:lstStyle>
          <a:p>
            <a:fld id="{122E1C14-B518-6E4D-AB36-81B01089AD8E}" type="slidenum">
              <a:rPr lang="en-US"/>
              <a:pPr/>
              <a:t>‹#›</a:t>
            </a:fld>
            <a:endParaRPr lang="en-US"/>
          </a:p>
        </p:txBody>
      </p:sp>
    </p:spTree>
    <p:extLst>
      <p:ext uri="{BB962C8B-B14F-4D97-AF65-F5344CB8AC3E}">
        <p14:creationId xmlns:p14="http://schemas.microsoft.com/office/powerpoint/2010/main" val="36817168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24F51B67-5AE6-ED49-A563-C241F221D160}" type="datetime1">
              <a:rPr lang="en-US"/>
              <a:pPr/>
              <a:t>2/25/11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7" name="Slide Number Placeholder 5"/>
          <p:cNvSpPr>
            <a:spLocks noGrp="1"/>
          </p:cNvSpPr>
          <p:nvPr>
            <p:ph type="sldNum" sz="quarter" idx="12"/>
          </p:nvPr>
        </p:nvSpPr>
        <p:spPr/>
        <p:txBody>
          <a:bodyPr/>
          <a:lstStyle>
            <a:lvl1pPr>
              <a:defRPr/>
            </a:lvl1pPr>
          </a:lstStyle>
          <a:p>
            <a:fld id="{2B272C43-FA15-3244-99C2-7E003276A1EB}" type="slidenum">
              <a:rPr lang="en-US"/>
              <a:pPr/>
              <a:t>‹#›</a:t>
            </a:fld>
            <a:endParaRPr lang="en-US"/>
          </a:p>
        </p:txBody>
      </p:sp>
    </p:spTree>
    <p:extLst>
      <p:ext uri="{BB962C8B-B14F-4D97-AF65-F5344CB8AC3E}">
        <p14:creationId xmlns:p14="http://schemas.microsoft.com/office/powerpoint/2010/main" val="6293510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0FE32BB7-BBD6-8947-8D4E-1B17AAE1D62D}" type="datetime1">
              <a:rPr lang="en-US"/>
              <a:pPr/>
              <a:t>2/25/11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9" name="Slide Number Placeholder 5"/>
          <p:cNvSpPr>
            <a:spLocks noGrp="1"/>
          </p:cNvSpPr>
          <p:nvPr>
            <p:ph type="sldNum" sz="quarter" idx="12"/>
          </p:nvPr>
        </p:nvSpPr>
        <p:spPr/>
        <p:txBody>
          <a:bodyPr/>
          <a:lstStyle>
            <a:lvl1pPr>
              <a:defRPr/>
            </a:lvl1pPr>
          </a:lstStyle>
          <a:p>
            <a:fld id="{E5EB1E6F-CC3A-E64B-9EC3-CF2D330B9561}" type="slidenum">
              <a:rPr lang="en-US"/>
              <a:pPr/>
              <a:t>‹#›</a:t>
            </a:fld>
            <a:endParaRPr lang="en-US"/>
          </a:p>
        </p:txBody>
      </p:sp>
    </p:spTree>
    <p:extLst>
      <p:ext uri="{BB962C8B-B14F-4D97-AF65-F5344CB8AC3E}">
        <p14:creationId xmlns:p14="http://schemas.microsoft.com/office/powerpoint/2010/main" val="1788354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D6A914-59C4-7540-98B1-8677DC89A55E}" type="datetimeFigureOut">
              <a:rPr lang="en-US" smtClean="0"/>
              <a:pPr/>
              <a:t>2/25/11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89EBA87C-D142-D743-84CC-74771CAA2F89}" type="datetime1">
              <a:rPr lang="en-US"/>
              <a:pPr/>
              <a:t>2/25/11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5" name="Slide Number Placeholder 5"/>
          <p:cNvSpPr>
            <a:spLocks noGrp="1"/>
          </p:cNvSpPr>
          <p:nvPr>
            <p:ph type="sldNum" sz="quarter" idx="12"/>
          </p:nvPr>
        </p:nvSpPr>
        <p:spPr/>
        <p:txBody>
          <a:bodyPr/>
          <a:lstStyle>
            <a:lvl1pPr>
              <a:defRPr/>
            </a:lvl1pPr>
          </a:lstStyle>
          <a:p>
            <a:fld id="{46593D7F-088D-CF46-9DA5-5A3F4805293D}" type="slidenum">
              <a:rPr lang="en-US"/>
              <a:pPr/>
              <a:t>‹#›</a:t>
            </a:fld>
            <a:endParaRPr lang="en-US"/>
          </a:p>
        </p:txBody>
      </p:sp>
    </p:spTree>
    <p:extLst>
      <p:ext uri="{BB962C8B-B14F-4D97-AF65-F5344CB8AC3E}">
        <p14:creationId xmlns:p14="http://schemas.microsoft.com/office/powerpoint/2010/main" val="41958400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70572AC5-0CC9-3040-91E9-0E1D1AFE619A}" type="datetime1">
              <a:rPr lang="en-US"/>
              <a:pPr/>
              <a:t>2/25/11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4" name="Slide Number Placeholder 5"/>
          <p:cNvSpPr>
            <a:spLocks noGrp="1"/>
          </p:cNvSpPr>
          <p:nvPr>
            <p:ph type="sldNum" sz="quarter" idx="12"/>
          </p:nvPr>
        </p:nvSpPr>
        <p:spPr/>
        <p:txBody>
          <a:bodyPr/>
          <a:lstStyle>
            <a:lvl1pPr>
              <a:defRPr/>
            </a:lvl1pPr>
          </a:lstStyle>
          <a:p>
            <a:fld id="{72EEAD63-50F2-DF45-95BB-7987DEB153EA}" type="slidenum">
              <a:rPr lang="en-US"/>
              <a:pPr/>
              <a:t>‹#›</a:t>
            </a:fld>
            <a:endParaRPr lang="en-US"/>
          </a:p>
        </p:txBody>
      </p:sp>
    </p:spTree>
    <p:extLst>
      <p:ext uri="{BB962C8B-B14F-4D97-AF65-F5344CB8AC3E}">
        <p14:creationId xmlns:p14="http://schemas.microsoft.com/office/powerpoint/2010/main" val="40232586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B7E9201D-6710-334E-A995-DC5F73D7022E}" type="datetime1">
              <a:rPr lang="en-US"/>
              <a:pPr/>
              <a:t>2/25/11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7" name="Slide Number Placeholder 5"/>
          <p:cNvSpPr>
            <a:spLocks noGrp="1"/>
          </p:cNvSpPr>
          <p:nvPr>
            <p:ph type="sldNum" sz="quarter" idx="12"/>
          </p:nvPr>
        </p:nvSpPr>
        <p:spPr/>
        <p:txBody>
          <a:bodyPr/>
          <a:lstStyle>
            <a:lvl1pPr>
              <a:defRPr/>
            </a:lvl1pPr>
          </a:lstStyle>
          <a:p>
            <a:fld id="{8A91D847-2573-994F-84C9-11F334C79414}" type="slidenum">
              <a:rPr lang="en-US"/>
              <a:pPr/>
              <a:t>‹#›</a:t>
            </a:fld>
            <a:endParaRPr lang="en-US"/>
          </a:p>
        </p:txBody>
      </p:sp>
    </p:spTree>
    <p:extLst>
      <p:ext uri="{BB962C8B-B14F-4D97-AF65-F5344CB8AC3E}">
        <p14:creationId xmlns:p14="http://schemas.microsoft.com/office/powerpoint/2010/main" val="11143022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DB424A6-A3CC-F543-8536-95239B865476}" type="datetime1">
              <a:rPr lang="en-US"/>
              <a:pPr/>
              <a:t>2/25/11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7" name="Slide Number Placeholder 5"/>
          <p:cNvSpPr>
            <a:spLocks noGrp="1"/>
          </p:cNvSpPr>
          <p:nvPr>
            <p:ph type="sldNum" sz="quarter" idx="12"/>
          </p:nvPr>
        </p:nvSpPr>
        <p:spPr/>
        <p:txBody>
          <a:bodyPr/>
          <a:lstStyle>
            <a:lvl1pPr>
              <a:defRPr/>
            </a:lvl1pPr>
          </a:lstStyle>
          <a:p>
            <a:fld id="{9F1B40DC-8C8F-CF4E-8E71-22D179BC3629}" type="slidenum">
              <a:rPr lang="en-US"/>
              <a:pPr/>
              <a:t>‹#›</a:t>
            </a:fld>
            <a:endParaRPr lang="en-US"/>
          </a:p>
        </p:txBody>
      </p:sp>
    </p:spTree>
    <p:extLst>
      <p:ext uri="{BB962C8B-B14F-4D97-AF65-F5344CB8AC3E}">
        <p14:creationId xmlns:p14="http://schemas.microsoft.com/office/powerpoint/2010/main" val="28474336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08818765-BAC7-F849-95E0-5DD7CF72341F}" type="datetime1">
              <a:rPr lang="en-US"/>
              <a:pPr/>
              <a:t>2/25/11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6" name="Slide Number Placeholder 5"/>
          <p:cNvSpPr>
            <a:spLocks noGrp="1"/>
          </p:cNvSpPr>
          <p:nvPr>
            <p:ph type="sldNum" sz="quarter" idx="12"/>
          </p:nvPr>
        </p:nvSpPr>
        <p:spPr/>
        <p:txBody>
          <a:bodyPr/>
          <a:lstStyle>
            <a:lvl1pPr>
              <a:defRPr/>
            </a:lvl1pPr>
          </a:lstStyle>
          <a:p>
            <a:fld id="{374DB7EC-D9C0-D24F-917A-0275156CE8FB}" type="slidenum">
              <a:rPr lang="en-US"/>
              <a:pPr/>
              <a:t>‹#›</a:t>
            </a:fld>
            <a:endParaRPr lang="en-US"/>
          </a:p>
        </p:txBody>
      </p:sp>
    </p:spTree>
    <p:extLst>
      <p:ext uri="{BB962C8B-B14F-4D97-AF65-F5344CB8AC3E}">
        <p14:creationId xmlns:p14="http://schemas.microsoft.com/office/powerpoint/2010/main" val="21531116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89D312D2-55E2-604A-BABB-6AFC0750D295}" type="datetime1">
              <a:rPr lang="en-US"/>
              <a:pPr/>
              <a:t>2/25/11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Arial"/>
            </a:endParaRPr>
          </a:p>
        </p:txBody>
      </p:sp>
      <p:sp>
        <p:nvSpPr>
          <p:cNvPr id="6" name="Slide Number Placeholder 5"/>
          <p:cNvSpPr>
            <a:spLocks noGrp="1"/>
          </p:cNvSpPr>
          <p:nvPr>
            <p:ph type="sldNum" sz="quarter" idx="12"/>
          </p:nvPr>
        </p:nvSpPr>
        <p:spPr/>
        <p:txBody>
          <a:bodyPr/>
          <a:lstStyle>
            <a:lvl1pPr>
              <a:defRPr/>
            </a:lvl1pPr>
          </a:lstStyle>
          <a:p>
            <a:fld id="{338FC0E5-CFBA-F54E-8D4E-4D884324D0C1}" type="slidenum">
              <a:rPr lang="en-US"/>
              <a:pPr/>
              <a:t>‹#›</a:t>
            </a:fld>
            <a:endParaRPr lang="en-US"/>
          </a:p>
        </p:txBody>
      </p:sp>
    </p:spTree>
    <p:extLst>
      <p:ext uri="{BB962C8B-B14F-4D97-AF65-F5344CB8AC3E}">
        <p14:creationId xmlns:p14="http://schemas.microsoft.com/office/powerpoint/2010/main" val="11340122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047084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256342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355719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74952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D6A914-59C4-7540-98B1-8677DC89A55E}" type="datetimeFigureOut">
              <a:rPr lang="en-US" smtClean="0"/>
              <a:pPr/>
              <a:t>2/25/11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866154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250132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20021556"/>
      </p:ext>
    </p:extLst>
  </p:cSld>
  <p:clrMapOvr>
    <a:masterClrMapping/>
  </p:clrMapOvr>
  <p:timing>
    <p:tnLst>
      <p:par>
        <p:cTn xmlns:p14="http://schemas.microsoft.com/office/powerpoint/2010/mai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366264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169279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342559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15916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D6A914-59C4-7540-98B1-8677DC89A55E}" type="datetimeFigureOut">
              <a:rPr lang="en-US" smtClean="0"/>
              <a:pPr/>
              <a:t>2/25/11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6A914-59C4-7540-98B1-8677DC89A55E}" type="datetimeFigureOut">
              <a:rPr lang="en-US" smtClean="0"/>
              <a:pPr/>
              <a:t>2/25/11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D6A914-59C4-7540-98B1-8677DC89A55E}" type="datetimeFigureOut">
              <a:rPr lang="en-US" smtClean="0"/>
              <a:pPr/>
              <a:t>2/25/11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D6A914-59C4-7540-98B1-8677DC89A55E}" type="datetimeFigureOut">
              <a:rPr lang="en-US" smtClean="0"/>
              <a:pPr/>
              <a:t>2/25/11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75DD3C-05DD-0248-8B51-2552CFFA0B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theme" Target="../theme/theme4.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theme" Target="../theme/theme5.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D6A914-59C4-7540-98B1-8677DC89A55E}" type="datetimeFigureOut">
              <a:rPr lang="en-US" smtClean="0"/>
              <a:pPr/>
              <a:t>2/25/11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5DD3C-05DD-0248-8B51-2552CFFA0B7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1085850" cy="6854825"/>
            <a:chOff x="0" y="0"/>
            <a:chExt cx="684" cy="4318"/>
          </a:xfrm>
        </p:grpSpPr>
        <p:sp>
          <p:nvSpPr>
            <p:cNvPr id="59395" name="Rectangle 3"/>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grpSp>
          <p:nvGrpSpPr>
            <p:cNvPr id="1033" name="Group 4"/>
            <p:cNvGrpSpPr>
              <a:grpSpLocks/>
            </p:cNvGrpSpPr>
            <p:nvPr/>
          </p:nvGrpSpPr>
          <p:grpSpPr bwMode="auto">
            <a:xfrm>
              <a:off x="48" y="102"/>
              <a:ext cx="96" cy="4128"/>
              <a:chOff x="48" y="102"/>
              <a:chExt cx="96" cy="4128"/>
            </a:xfrm>
          </p:grpSpPr>
          <p:sp>
            <p:nvSpPr>
              <p:cNvPr id="59397" name="Rectangle 5"/>
              <p:cNvSpPr>
                <a:spLocks noChangeArrowheads="1"/>
              </p:cNvSpPr>
              <p:nvPr/>
            </p:nvSpPr>
            <p:spPr bwMode="auto">
              <a:xfrm>
                <a:off x="48" y="1105"/>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398" name="Rectangle 6"/>
              <p:cNvSpPr>
                <a:spLocks noChangeArrowheads="1"/>
              </p:cNvSpPr>
              <p:nvPr/>
            </p:nvSpPr>
            <p:spPr bwMode="auto">
              <a:xfrm>
                <a:off x="48" y="1250"/>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399" name="Rectangle 7"/>
              <p:cNvSpPr>
                <a:spLocks noChangeArrowheads="1"/>
              </p:cNvSpPr>
              <p:nvPr/>
            </p:nvSpPr>
            <p:spPr bwMode="auto">
              <a:xfrm>
                <a:off x="48" y="1393"/>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0" name="Rectangle 8"/>
              <p:cNvSpPr>
                <a:spLocks noChangeArrowheads="1"/>
              </p:cNvSpPr>
              <p:nvPr/>
            </p:nvSpPr>
            <p:spPr bwMode="auto">
              <a:xfrm>
                <a:off x="48" y="1538"/>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1" name="Rectangle 9"/>
              <p:cNvSpPr>
                <a:spLocks noChangeArrowheads="1"/>
              </p:cNvSpPr>
              <p:nvPr/>
            </p:nvSpPr>
            <p:spPr bwMode="auto">
              <a:xfrm>
                <a:off x="48" y="1683"/>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2" name="Rectangle 10"/>
              <p:cNvSpPr>
                <a:spLocks noChangeArrowheads="1"/>
              </p:cNvSpPr>
              <p:nvPr/>
            </p:nvSpPr>
            <p:spPr bwMode="auto">
              <a:xfrm>
                <a:off x="48" y="1826"/>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3" name="Rectangle 11"/>
              <p:cNvSpPr>
                <a:spLocks noChangeArrowheads="1"/>
              </p:cNvSpPr>
              <p:nvPr/>
            </p:nvSpPr>
            <p:spPr bwMode="auto">
              <a:xfrm>
                <a:off x="48" y="1971"/>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4" name="Rectangle 12"/>
              <p:cNvSpPr>
                <a:spLocks noChangeArrowheads="1"/>
              </p:cNvSpPr>
              <p:nvPr/>
            </p:nvSpPr>
            <p:spPr bwMode="auto">
              <a:xfrm>
                <a:off x="48" y="2115"/>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5" name="Rectangle 13"/>
              <p:cNvSpPr>
                <a:spLocks noChangeArrowheads="1"/>
              </p:cNvSpPr>
              <p:nvPr/>
            </p:nvSpPr>
            <p:spPr bwMode="auto">
              <a:xfrm>
                <a:off x="48" y="2259"/>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6" name="Rectangle 14"/>
              <p:cNvSpPr>
                <a:spLocks noChangeArrowheads="1"/>
              </p:cNvSpPr>
              <p:nvPr/>
            </p:nvSpPr>
            <p:spPr bwMode="auto">
              <a:xfrm>
                <a:off x="48" y="2403"/>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7" name="Rectangle 15"/>
              <p:cNvSpPr>
                <a:spLocks noChangeArrowheads="1"/>
              </p:cNvSpPr>
              <p:nvPr/>
            </p:nvSpPr>
            <p:spPr bwMode="auto">
              <a:xfrm>
                <a:off x="48" y="2548"/>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8" name="Rectangle 16"/>
              <p:cNvSpPr>
                <a:spLocks noChangeArrowheads="1"/>
              </p:cNvSpPr>
              <p:nvPr/>
            </p:nvSpPr>
            <p:spPr bwMode="auto">
              <a:xfrm>
                <a:off x="48" y="2692"/>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09" name="Rectangle 17"/>
              <p:cNvSpPr>
                <a:spLocks noChangeArrowheads="1"/>
              </p:cNvSpPr>
              <p:nvPr/>
            </p:nvSpPr>
            <p:spPr bwMode="auto">
              <a:xfrm>
                <a:off x="48" y="2836"/>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0" name="Rectangle 18"/>
              <p:cNvSpPr>
                <a:spLocks noChangeArrowheads="1"/>
              </p:cNvSpPr>
              <p:nvPr/>
            </p:nvSpPr>
            <p:spPr bwMode="auto">
              <a:xfrm>
                <a:off x="48" y="2980"/>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1" name="Rectangle 19"/>
              <p:cNvSpPr>
                <a:spLocks noChangeArrowheads="1"/>
              </p:cNvSpPr>
              <p:nvPr/>
            </p:nvSpPr>
            <p:spPr bwMode="auto">
              <a:xfrm>
                <a:off x="48" y="3124"/>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2" name="Rectangle 20"/>
              <p:cNvSpPr>
                <a:spLocks noChangeArrowheads="1"/>
              </p:cNvSpPr>
              <p:nvPr/>
            </p:nvSpPr>
            <p:spPr bwMode="auto">
              <a:xfrm>
                <a:off x="48" y="3269"/>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3" name="Rectangle 21"/>
              <p:cNvSpPr>
                <a:spLocks noChangeArrowheads="1"/>
              </p:cNvSpPr>
              <p:nvPr/>
            </p:nvSpPr>
            <p:spPr bwMode="auto">
              <a:xfrm>
                <a:off x="48" y="3412"/>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4" name="Rectangle 22"/>
              <p:cNvSpPr>
                <a:spLocks noChangeArrowheads="1"/>
              </p:cNvSpPr>
              <p:nvPr/>
            </p:nvSpPr>
            <p:spPr bwMode="auto">
              <a:xfrm>
                <a:off x="48" y="3557"/>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5" name="Rectangle 23"/>
              <p:cNvSpPr>
                <a:spLocks noChangeArrowheads="1"/>
              </p:cNvSpPr>
              <p:nvPr/>
            </p:nvSpPr>
            <p:spPr bwMode="auto">
              <a:xfrm>
                <a:off x="48" y="3702"/>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6" name="Rectangle 24"/>
              <p:cNvSpPr>
                <a:spLocks noChangeArrowheads="1"/>
              </p:cNvSpPr>
              <p:nvPr/>
            </p:nvSpPr>
            <p:spPr bwMode="auto">
              <a:xfrm>
                <a:off x="48" y="3845"/>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7" name="Rectangle 25"/>
              <p:cNvSpPr>
                <a:spLocks noChangeArrowheads="1"/>
              </p:cNvSpPr>
              <p:nvPr/>
            </p:nvSpPr>
            <p:spPr bwMode="auto">
              <a:xfrm>
                <a:off x="48" y="3990"/>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8" name="Rectangle 26"/>
              <p:cNvSpPr>
                <a:spLocks noChangeArrowheads="1"/>
              </p:cNvSpPr>
              <p:nvPr/>
            </p:nvSpPr>
            <p:spPr bwMode="auto">
              <a:xfrm>
                <a:off x="48" y="4133"/>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19" name="Rectangle 27"/>
              <p:cNvSpPr>
                <a:spLocks noChangeArrowheads="1"/>
              </p:cNvSpPr>
              <p:nvPr/>
            </p:nvSpPr>
            <p:spPr bwMode="auto">
              <a:xfrm>
                <a:off x="48" y="102"/>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20" name="Rectangle 28"/>
              <p:cNvSpPr>
                <a:spLocks noChangeArrowheads="1"/>
              </p:cNvSpPr>
              <p:nvPr/>
            </p:nvSpPr>
            <p:spPr bwMode="auto">
              <a:xfrm>
                <a:off x="48" y="246"/>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21" name="Rectangle 29"/>
              <p:cNvSpPr>
                <a:spLocks noChangeArrowheads="1"/>
              </p:cNvSpPr>
              <p:nvPr/>
            </p:nvSpPr>
            <p:spPr bwMode="auto">
              <a:xfrm>
                <a:off x="48" y="391"/>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22" name="Rectangle 30"/>
              <p:cNvSpPr>
                <a:spLocks noChangeArrowheads="1"/>
              </p:cNvSpPr>
              <p:nvPr/>
            </p:nvSpPr>
            <p:spPr bwMode="auto">
              <a:xfrm>
                <a:off x="48" y="535"/>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23" name="Rectangle 31"/>
              <p:cNvSpPr>
                <a:spLocks noChangeArrowheads="1"/>
              </p:cNvSpPr>
              <p:nvPr/>
            </p:nvSpPr>
            <p:spPr bwMode="auto">
              <a:xfrm>
                <a:off x="48" y="679"/>
                <a:ext cx="96" cy="96"/>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24" name="Rectangle 32"/>
              <p:cNvSpPr>
                <a:spLocks noChangeArrowheads="1"/>
              </p:cNvSpPr>
              <p:nvPr/>
            </p:nvSpPr>
            <p:spPr bwMode="auto">
              <a:xfrm>
                <a:off x="48" y="823"/>
                <a:ext cx="96" cy="97"/>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sp>
            <p:nvSpPr>
              <p:cNvPr id="59425" name="Rectangle 33"/>
              <p:cNvSpPr>
                <a:spLocks noChangeArrowheads="1"/>
              </p:cNvSpPr>
              <p:nvPr/>
            </p:nvSpPr>
            <p:spPr bwMode="auto">
              <a:xfrm>
                <a:off x="48" y="968"/>
                <a:ext cx="96" cy="95"/>
              </a:xfrm>
              <a:prstGeom prst="rect">
                <a:avLst/>
              </a:prstGeom>
              <a:solidFill>
                <a:schemeClr val="bg1">
                  <a:alpha val="50000"/>
                </a:schemeClr>
              </a:solidFill>
              <a:ln w="9525">
                <a:no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0"/>
                  <a:cs typeface="ＭＳ Ｐゴシック" charset="0"/>
                </a:endParaRPr>
              </a:p>
            </p:txBody>
          </p:sp>
        </p:grpSp>
      </p:grpSp>
      <p:sp>
        <p:nvSpPr>
          <p:cNvPr id="1027" name="Rectangle 34"/>
          <p:cNvSpPr>
            <a:spLocks noGrp="1" noChangeArrowheads="1"/>
          </p:cNvSpPr>
          <p:nvPr>
            <p:ph type="title"/>
          </p:nvPr>
        </p:nvSpPr>
        <p:spPr bwMode="auto">
          <a:xfrm>
            <a:off x="11430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2075" tIns="46038" rIns="92075" bIns="46038" numCol="1" anchor="ctr" anchorCtr="0" compatLnSpc="1">
            <a:prstTxWarp prst="textNoShape">
              <a:avLst/>
            </a:prstTxWarp>
          </a:bodyPr>
          <a:lstStyle/>
          <a:p>
            <a:pPr lvl="0"/>
            <a:r>
              <a:rPr lang="en-US"/>
              <a:t>Click to edit Master title style</a:t>
            </a:r>
          </a:p>
        </p:txBody>
      </p:sp>
      <p:sp>
        <p:nvSpPr>
          <p:cNvPr id="59427" name="Rectangle 35"/>
          <p:cNvSpPr>
            <a:spLocks noGrp="1" noChangeArrowheads="1"/>
          </p:cNvSpPr>
          <p:nvPr>
            <p:ph type="dt" sz="half" idx="2"/>
          </p:nvPr>
        </p:nvSpPr>
        <p:spPr bwMode="auto">
          <a:xfrm>
            <a:off x="11430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chemeClr val="tx1"/>
                </a:solidFill>
                <a:effectLst/>
                <a:latin typeface="Times New Roman" pitchFamily="18" charset="0"/>
                <a:ea typeface="+mn-ea"/>
                <a:cs typeface="+mn-cs"/>
              </a:defRPr>
            </a:lvl1pPr>
          </a:lstStyle>
          <a:p>
            <a:pPr defTabSz="914400" fontAlgn="base">
              <a:spcBef>
                <a:spcPct val="0"/>
              </a:spcBef>
              <a:spcAft>
                <a:spcPct val="0"/>
              </a:spcAft>
              <a:defRPr/>
            </a:pPr>
            <a:endParaRPr lang="en-US">
              <a:solidFill>
                <a:srgbClr val="FFFFFF"/>
              </a:solidFill>
            </a:endParaRPr>
          </a:p>
        </p:txBody>
      </p:sp>
      <p:sp>
        <p:nvSpPr>
          <p:cNvPr id="59428" name="Rectangle 36"/>
          <p:cNvSpPr>
            <a:spLocks noGrp="1" noChangeArrowheads="1"/>
          </p:cNvSpPr>
          <p:nvPr>
            <p:ph type="ftr" sz="quarter" idx="3"/>
          </p:nvPr>
        </p:nvSpPr>
        <p:spPr bwMode="auto">
          <a:xfrm>
            <a:off x="3581400" y="62484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sz="1400">
                <a:solidFill>
                  <a:schemeClr val="tx1"/>
                </a:solidFill>
                <a:effectLst/>
                <a:latin typeface="Times New Roman" pitchFamily="18" charset="0"/>
                <a:ea typeface="+mn-ea"/>
                <a:cs typeface="+mn-cs"/>
              </a:defRPr>
            </a:lvl1pPr>
          </a:lstStyle>
          <a:p>
            <a:pPr algn="ctr" defTabSz="914400" fontAlgn="base">
              <a:spcBef>
                <a:spcPct val="0"/>
              </a:spcBef>
              <a:spcAft>
                <a:spcPct val="0"/>
              </a:spcAft>
              <a:defRPr/>
            </a:pPr>
            <a:endParaRPr lang="en-US">
              <a:solidFill>
                <a:srgbClr val="FFFFFF"/>
              </a:solidFill>
            </a:endParaRPr>
          </a:p>
        </p:txBody>
      </p:sp>
      <p:sp>
        <p:nvSpPr>
          <p:cNvPr id="59429" name="Rectangle 37"/>
          <p:cNvSpPr>
            <a:spLocks noGrp="1" noChangeArrowheads="1"/>
          </p:cNvSpPr>
          <p:nvPr>
            <p:ph type="sldNum" sz="quarter" idx="4"/>
          </p:nvPr>
        </p:nvSpPr>
        <p:spPr bwMode="auto">
          <a:xfrm>
            <a:off x="70104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sz="1400">
                <a:solidFill>
                  <a:schemeClr val="tx1"/>
                </a:solidFill>
                <a:effectLst/>
              </a:defRPr>
            </a:lvl1pPr>
          </a:lstStyle>
          <a:p>
            <a:pPr defTabSz="914400" fontAlgn="base">
              <a:spcBef>
                <a:spcPct val="0"/>
              </a:spcBef>
              <a:spcAft>
                <a:spcPct val="0"/>
              </a:spcAft>
            </a:pPr>
            <a:fld id="{5F9A3520-6327-9240-AC36-8A92E5621931}" type="slidenum">
              <a:rPr lang="en-US" smtClean="0">
                <a:solidFill>
                  <a:srgbClr val="FFFFFF"/>
                </a:solidFill>
                <a:latin typeface="Times New Roman" charset="0"/>
                <a:ea typeface="ＭＳ Ｐゴシック" charset="0"/>
                <a:cs typeface="ＭＳ Ｐゴシック" charset="0"/>
              </a:rPr>
              <a:pPr defTabSz="914400" fontAlgn="base">
                <a:spcBef>
                  <a:spcPct val="0"/>
                </a:spcBef>
                <a:spcAft>
                  <a:spcPct val="0"/>
                </a:spcAft>
              </a:pPr>
              <a:t>‹#›</a:t>
            </a:fld>
            <a:endParaRPr lang="en-US" smtClean="0">
              <a:solidFill>
                <a:srgbClr val="FFFFFF"/>
              </a:solidFill>
              <a:latin typeface="Times New Roman" charset="0"/>
              <a:ea typeface="ＭＳ Ｐゴシック" charset="0"/>
              <a:cs typeface="ＭＳ Ｐゴシック" charset="0"/>
            </a:endParaRPr>
          </a:p>
        </p:txBody>
      </p:sp>
      <p:sp>
        <p:nvSpPr>
          <p:cNvPr id="59430" name="Rectangle 38"/>
          <p:cNvSpPr>
            <a:spLocks noGrp="1" noChangeArrowheads="1"/>
          </p:cNvSpPr>
          <p:nvPr>
            <p:ph type="body" idx="1"/>
          </p:nvPr>
        </p:nvSpPr>
        <p:spPr bwMode="auto">
          <a:xfrm>
            <a:off x="1169988" y="1946275"/>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550243754"/>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xmlns:p14="http://schemas.microsoft.com/office/powerpoint/2010/main"/>
  <p:txStyles>
    <p:titleStyle>
      <a:lvl1pPr algn="l"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2pPr>
      <a:lvl3pPr algn="l"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3pPr>
      <a:lvl4pPr algn="l"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4pPr>
      <a:lvl5pPr algn="l" rtl="0" eaLnBrk="0" fontAlgn="base" hangingPunct="0">
        <a:spcBef>
          <a:spcPct val="0"/>
        </a:spcBef>
        <a:spcAft>
          <a:spcPct val="0"/>
        </a:spcAft>
        <a:defRPr sz="4400">
          <a:solidFill>
            <a:schemeClr val="tx2"/>
          </a:solidFill>
          <a:latin typeface="Times New Roman" pitchFamily="18" charset="0"/>
          <a:ea typeface="ＭＳ Ｐゴシック" charset="-128"/>
          <a:cs typeface="ＭＳ Ｐゴシック" charset="-128"/>
        </a:defRPr>
      </a:lvl5pPr>
      <a:lvl6pPr marL="457200" algn="l" rtl="0" fontAlgn="base">
        <a:spcBef>
          <a:spcPct val="0"/>
        </a:spcBef>
        <a:spcAft>
          <a:spcPct val="0"/>
        </a:spcAft>
        <a:defRPr sz="4400">
          <a:solidFill>
            <a:schemeClr val="tx2"/>
          </a:solidFill>
          <a:latin typeface="Times New Roman" pitchFamily="18" charset="0"/>
        </a:defRPr>
      </a:lvl6pPr>
      <a:lvl7pPr marL="914400" algn="l" rtl="0" fontAlgn="base">
        <a:spcBef>
          <a:spcPct val="0"/>
        </a:spcBef>
        <a:spcAft>
          <a:spcPct val="0"/>
        </a:spcAft>
        <a:defRPr sz="4400">
          <a:solidFill>
            <a:schemeClr val="tx2"/>
          </a:solidFill>
          <a:latin typeface="Times New Roman" pitchFamily="18" charset="0"/>
        </a:defRPr>
      </a:lvl7pPr>
      <a:lvl8pPr marL="1371600" algn="l" rtl="0" fontAlgn="base">
        <a:spcBef>
          <a:spcPct val="0"/>
        </a:spcBef>
        <a:spcAft>
          <a:spcPct val="0"/>
        </a:spcAft>
        <a:defRPr sz="4400">
          <a:solidFill>
            <a:schemeClr val="tx2"/>
          </a:solidFill>
          <a:latin typeface="Times New Roman" pitchFamily="18" charset="0"/>
        </a:defRPr>
      </a:lvl8pPr>
      <a:lvl9pPr marL="1828800" algn="l"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Wingdings" charset="0"/>
        <a:buChar char="n"/>
        <a:defRPr sz="3200">
          <a:solidFill>
            <a:schemeClr val="tx1"/>
          </a:solidFill>
          <a:effectLst>
            <a:outerShdw blurRad="38100" dist="38100" dir="2700000" algn="tl">
              <a:srgbClr val="000000"/>
            </a:outerShdw>
          </a:effectLst>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folHlink"/>
        </a:buClr>
        <a:buSzPct val="60000"/>
        <a:buFont typeface="Wingdings" charset="0"/>
        <a:buChar char="u"/>
        <a:defRPr sz="3200">
          <a:solidFill>
            <a:schemeClr val="tx1"/>
          </a:solidFill>
          <a:effectLst>
            <a:outerShdw blurRad="38100" dist="38100" dir="2700000" algn="tl">
              <a:srgbClr val="000000"/>
            </a:outerShdw>
          </a:effectLst>
          <a:latin typeface="+mn-lt"/>
          <a:ea typeface="ＭＳ Ｐゴシック" charset="-128"/>
        </a:defRPr>
      </a:lvl2pPr>
      <a:lvl3pPr marL="1143000" indent="-228600" algn="l" rtl="0" eaLnBrk="0" fontAlgn="base" hangingPunct="0">
        <a:spcBef>
          <a:spcPct val="20000"/>
        </a:spcBef>
        <a:spcAft>
          <a:spcPct val="0"/>
        </a:spcAft>
        <a:buClr>
          <a:schemeClr val="tx2"/>
        </a:buClr>
        <a:buSzPct val="60000"/>
        <a:buFont typeface="Wingdings" charset="0"/>
        <a:buChar char="t"/>
        <a:defRPr sz="3200">
          <a:solidFill>
            <a:schemeClr val="tx1"/>
          </a:solidFill>
          <a:effectLst>
            <a:outerShdw blurRad="38100" dist="38100" dir="2700000" algn="tl">
              <a:srgbClr val="000000"/>
            </a:outerShdw>
          </a:effectLst>
          <a:latin typeface="+mn-lt"/>
          <a:ea typeface="ＭＳ Ｐゴシック" charset="-128"/>
        </a:defRPr>
      </a:lvl3pPr>
      <a:lvl4pPr marL="16002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ea typeface="ＭＳ Ｐゴシック" charset="-128"/>
        </a:defRPr>
      </a:lvl4pPr>
      <a:lvl5pPr marL="20574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ea typeface="ＭＳ Ｐゴシック" charset="-128"/>
        </a:defRPr>
      </a:lvl5pPr>
      <a:lvl6pPr marL="25146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891540" y="1440180"/>
            <a:ext cx="7360920" cy="2011680"/>
          </a:xfrm>
          <a:prstGeom prst="rect">
            <a:avLst/>
          </a:prstGeom>
          <a:noFill/>
          <a:ln w="12700">
            <a:noFill/>
            <a:miter lim="800000"/>
            <a:headEnd/>
            <a:tailEnd/>
          </a:ln>
          <a:effectLst>
            <a:outerShdw dist="50800" dir="13500000" algn="ctr" rotWithShape="0">
              <a:schemeClr val="bg2">
                <a:alpha val="74997"/>
              </a:schemeClr>
            </a:outerShdw>
          </a:effectLst>
        </p:spPr>
        <p:txBody>
          <a:bodyPr vert="horz" wrap="square" lIns="34290" tIns="34290" rIns="34290" bIns="34290" numCol="1" anchor="b" anchorCtr="0" compatLnSpc="1">
            <a:prstTxWarp prst="textNoShape">
              <a:avLst/>
            </a:prstTxWarp>
          </a:bodyPr>
          <a:lstStyle/>
          <a:p>
            <a:pPr lvl="0"/>
            <a:r>
              <a:rPr lang="en-US" smtClean="0">
                <a:sym typeface="Copperplate" charset="0"/>
              </a:rPr>
              <a:t>Click to edit Master title style</a:t>
            </a:r>
          </a:p>
        </p:txBody>
      </p:sp>
      <p:sp>
        <p:nvSpPr>
          <p:cNvPr id="1026" name="Rectangle 2"/>
          <p:cNvSpPr>
            <a:spLocks noGrp="1" noChangeArrowheads="1"/>
          </p:cNvSpPr>
          <p:nvPr>
            <p:ph type="body" idx="1"/>
          </p:nvPr>
        </p:nvSpPr>
        <p:spPr bwMode="auto">
          <a:xfrm>
            <a:off x="891540" y="3531870"/>
            <a:ext cx="7360920" cy="994410"/>
          </a:xfrm>
          <a:prstGeom prst="rect">
            <a:avLst/>
          </a:prstGeom>
          <a:noFill/>
          <a:ln w="12700">
            <a:noFill/>
            <a:miter lim="800000"/>
            <a:headEnd/>
            <a:tailEnd/>
          </a:ln>
          <a:effectLst>
            <a:outerShdw dist="50800" dir="13500000" algn="ctr" rotWithShape="0">
              <a:schemeClr val="bg2">
                <a:alpha val="74997"/>
              </a:schemeClr>
            </a:outerShdw>
          </a:effectLst>
        </p:spPr>
        <p:txBody>
          <a:bodyPr vert="horz" wrap="square" lIns="34290" tIns="34290" rIns="34290" bIns="34290" numCol="1" anchor="t" anchorCtr="0" compatLnSpc="1">
            <a:prstTxWarp prst="textNoShape">
              <a:avLst/>
            </a:prstTxWarp>
          </a:bodyPr>
          <a:lstStyle/>
          <a:p>
            <a:pPr lvl="0"/>
            <a:r>
              <a:rPr lang="en-US" smtClean="0">
                <a:sym typeface="Copperplate" charset="0"/>
              </a:rPr>
              <a:t>Click to edit Master text styles</a:t>
            </a:r>
          </a:p>
          <a:p>
            <a:pPr lvl="1"/>
            <a:r>
              <a:rPr lang="en-US" smtClean="0">
                <a:sym typeface="Copperplate" charset="0"/>
              </a:rPr>
              <a:t>Second level</a:t>
            </a:r>
          </a:p>
          <a:p>
            <a:pPr lvl="2"/>
            <a:r>
              <a:rPr lang="en-US" smtClean="0">
                <a:sym typeface="Copperplate" charset="0"/>
              </a:rPr>
              <a:t>Third level</a:t>
            </a:r>
          </a:p>
          <a:p>
            <a:pPr lvl="3"/>
            <a:r>
              <a:rPr lang="en-US" smtClean="0">
                <a:sym typeface="Copperplate" charset="0"/>
              </a:rPr>
              <a:t>Fourth level</a:t>
            </a:r>
          </a:p>
          <a:p>
            <a:pPr lvl="4"/>
            <a:r>
              <a:rPr lang="en-US" smtClean="0">
                <a:sym typeface="Copperplate" charset="0"/>
              </a:rPr>
              <a:t>Fifth level</a:t>
            </a:r>
          </a:p>
        </p:txBody>
      </p:sp>
    </p:spTree>
    <p:extLst>
      <p:ext uri="{BB962C8B-B14F-4D97-AF65-F5344CB8AC3E}">
        <p14:creationId xmlns:p14="http://schemas.microsoft.com/office/powerpoint/2010/main" val="28262271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xmlns:p14="http://schemas.microsoft.com/office/powerpoint/2010/main"/>
  <p:txStyles>
    <p:titleStyle>
      <a:lvl1pPr algn="ctr" rtl="0" eaLnBrk="0" fontAlgn="base" hangingPunct="0">
        <a:spcBef>
          <a:spcPct val="0"/>
        </a:spcBef>
        <a:spcAft>
          <a:spcPct val="0"/>
        </a:spcAft>
        <a:defRPr sz="6500">
          <a:solidFill>
            <a:schemeClr val="tx1"/>
          </a:solidFill>
          <a:latin typeface="+mj-lt"/>
          <a:ea typeface="ＭＳ Ｐゴシック" charset="0"/>
          <a:cs typeface="+mj-cs"/>
          <a:sym typeface="Copperplate" charset="0"/>
        </a:defRPr>
      </a:lvl1pPr>
      <a:lvl2pPr algn="ctr" rtl="0" eaLnBrk="0" fontAlgn="base" hangingPunct="0">
        <a:spcBef>
          <a:spcPct val="0"/>
        </a:spcBef>
        <a:spcAft>
          <a:spcPct val="0"/>
        </a:spcAft>
        <a:defRPr sz="6500">
          <a:solidFill>
            <a:schemeClr val="tx1"/>
          </a:solidFill>
          <a:latin typeface="Arial" charset="0"/>
          <a:ea typeface="ＭＳ Ｐゴシック" charset="0"/>
          <a:cs typeface="ヒラギノ明朝 ProN W3" charset="-128"/>
          <a:sym typeface="Copperplate" charset="0"/>
        </a:defRPr>
      </a:lvl2pPr>
      <a:lvl3pPr algn="ctr" rtl="0" eaLnBrk="0" fontAlgn="base" hangingPunct="0">
        <a:spcBef>
          <a:spcPct val="0"/>
        </a:spcBef>
        <a:spcAft>
          <a:spcPct val="0"/>
        </a:spcAft>
        <a:defRPr sz="6500">
          <a:solidFill>
            <a:schemeClr val="tx1"/>
          </a:solidFill>
          <a:latin typeface="Arial" charset="0"/>
          <a:ea typeface="ＭＳ Ｐゴシック" charset="0"/>
          <a:cs typeface="ヒラギノ明朝 ProN W3" charset="-128"/>
          <a:sym typeface="Copperplate" charset="0"/>
        </a:defRPr>
      </a:lvl3pPr>
      <a:lvl4pPr algn="ctr" rtl="0" eaLnBrk="0" fontAlgn="base" hangingPunct="0">
        <a:spcBef>
          <a:spcPct val="0"/>
        </a:spcBef>
        <a:spcAft>
          <a:spcPct val="0"/>
        </a:spcAft>
        <a:defRPr sz="6500">
          <a:solidFill>
            <a:schemeClr val="tx1"/>
          </a:solidFill>
          <a:latin typeface="Arial" charset="0"/>
          <a:ea typeface="ＭＳ Ｐゴシック" charset="0"/>
          <a:cs typeface="ヒラギノ明朝 ProN W3" charset="-128"/>
          <a:sym typeface="Copperplate" charset="0"/>
        </a:defRPr>
      </a:lvl4pPr>
      <a:lvl5pPr algn="ctr" rtl="0" eaLnBrk="0" fontAlgn="base" hangingPunct="0">
        <a:spcBef>
          <a:spcPct val="0"/>
        </a:spcBef>
        <a:spcAft>
          <a:spcPct val="0"/>
        </a:spcAft>
        <a:defRPr sz="6500">
          <a:solidFill>
            <a:schemeClr val="tx1"/>
          </a:solidFill>
          <a:latin typeface="Arial" charset="0"/>
          <a:ea typeface="ＭＳ Ｐゴシック" charset="0"/>
          <a:cs typeface="ヒラギノ明朝 ProN W3" charset="-128"/>
          <a:sym typeface="Copperplate" charset="0"/>
        </a:defRPr>
      </a:lvl5pPr>
      <a:lvl6pPr marL="411480" algn="ctr" rtl="0" fontAlgn="base">
        <a:spcBef>
          <a:spcPct val="0"/>
        </a:spcBef>
        <a:spcAft>
          <a:spcPct val="0"/>
        </a:spcAft>
        <a:defRPr sz="6500">
          <a:solidFill>
            <a:schemeClr val="tx1"/>
          </a:solidFill>
          <a:latin typeface="Copperplate" charset="0"/>
          <a:ea typeface="ヒラギノ明朝 ProN W3" charset="-128"/>
          <a:cs typeface="ヒラギノ明朝 ProN W3" charset="-128"/>
          <a:sym typeface="Copperplate" charset="0"/>
        </a:defRPr>
      </a:lvl6pPr>
      <a:lvl7pPr marL="822960" algn="ctr" rtl="0" fontAlgn="base">
        <a:spcBef>
          <a:spcPct val="0"/>
        </a:spcBef>
        <a:spcAft>
          <a:spcPct val="0"/>
        </a:spcAft>
        <a:defRPr sz="6500">
          <a:solidFill>
            <a:schemeClr val="tx1"/>
          </a:solidFill>
          <a:latin typeface="Copperplate" charset="0"/>
          <a:ea typeface="ヒラギノ明朝 ProN W3" charset="-128"/>
          <a:cs typeface="ヒラギノ明朝 ProN W3" charset="-128"/>
          <a:sym typeface="Copperplate" charset="0"/>
        </a:defRPr>
      </a:lvl7pPr>
      <a:lvl8pPr marL="1234440" algn="ctr" rtl="0" fontAlgn="base">
        <a:spcBef>
          <a:spcPct val="0"/>
        </a:spcBef>
        <a:spcAft>
          <a:spcPct val="0"/>
        </a:spcAft>
        <a:defRPr sz="6500">
          <a:solidFill>
            <a:schemeClr val="tx1"/>
          </a:solidFill>
          <a:latin typeface="Copperplate" charset="0"/>
          <a:ea typeface="ヒラギノ明朝 ProN W3" charset="-128"/>
          <a:cs typeface="ヒラギノ明朝 ProN W3" charset="-128"/>
          <a:sym typeface="Copperplate" charset="0"/>
        </a:defRPr>
      </a:lvl8pPr>
      <a:lvl9pPr marL="1645920" algn="ctr" rtl="0" fontAlgn="base">
        <a:spcBef>
          <a:spcPct val="0"/>
        </a:spcBef>
        <a:spcAft>
          <a:spcPct val="0"/>
        </a:spcAft>
        <a:defRPr sz="6500">
          <a:solidFill>
            <a:schemeClr val="tx1"/>
          </a:solidFill>
          <a:latin typeface="Copperplate" charset="0"/>
          <a:ea typeface="ヒラギノ明朝 ProN W3" charset="-128"/>
          <a:cs typeface="ヒラギノ明朝 ProN W3" charset="-128"/>
          <a:sym typeface="Copperplate" charset="0"/>
        </a:defRPr>
      </a:lvl9pPr>
    </p:titleStyle>
    <p:bodyStyle>
      <a:lvl1pPr marL="308610" indent="-308610" algn="ctr" rtl="0" eaLnBrk="0" fontAlgn="base" hangingPunct="0">
        <a:spcBef>
          <a:spcPct val="0"/>
        </a:spcBef>
        <a:spcAft>
          <a:spcPct val="0"/>
        </a:spcAft>
        <a:defRPr sz="2500">
          <a:solidFill>
            <a:srgbClr val="FFFDF9"/>
          </a:solidFill>
          <a:latin typeface="+mn-lt"/>
          <a:ea typeface="ＭＳ Ｐゴシック" charset="0"/>
          <a:cs typeface="+mn-cs"/>
          <a:sym typeface="Copperplate" charset="0"/>
        </a:defRPr>
      </a:lvl1pPr>
      <a:lvl2pPr marL="668655" indent="-257175" algn="ctr" rtl="0" eaLnBrk="0" fontAlgn="base" hangingPunct="0">
        <a:spcBef>
          <a:spcPct val="0"/>
        </a:spcBef>
        <a:spcAft>
          <a:spcPct val="0"/>
        </a:spcAft>
        <a:defRPr sz="2500">
          <a:solidFill>
            <a:srgbClr val="FFFDF9"/>
          </a:solidFill>
          <a:latin typeface="+mn-lt"/>
          <a:ea typeface="ＭＳ Ｐゴシック" charset="0"/>
          <a:cs typeface="+mn-cs"/>
          <a:sym typeface="Copperplate" charset="0"/>
        </a:defRPr>
      </a:lvl2pPr>
      <a:lvl3pPr marL="1028700" indent="-205740" algn="ctr" rtl="0" eaLnBrk="0" fontAlgn="base" hangingPunct="0">
        <a:spcBef>
          <a:spcPct val="0"/>
        </a:spcBef>
        <a:spcAft>
          <a:spcPct val="0"/>
        </a:spcAft>
        <a:defRPr sz="2500">
          <a:solidFill>
            <a:srgbClr val="FFFDF9"/>
          </a:solidFill>
          <a:latin typeface="+mn-lt"/>
          <a:ea typeface="ＭＳ Ｐゴシック" charset="0"/>
          <a:cs typeface="+mn-cs"/>
          <a:sym typeface="Copperplate" charset="0"/>
        </a:defRPr>
      </a:lvl3pPr>
      <a:lvl4pPr marL="1440180" indent="-205740" algn="ctr" rtl="0" eaLnBrk="0" fontAlgn="base" hangingPunct="0">
        <a:spcBef>
          <a:spcPct val="0"/>
        </a:spcBef>
        <a:spcAft>
          <a:spcPct val="0"/>
        </a:spcAft>
        <a:defRPr sz="2500">
          <a:solidFill>
            <a:srgbClr val="FFFDF9"/>
          </a:solidFill>
          <a:latin typeface="+mn-lt"/>
          <a:ea typeface="ＭＳ Ｐゴシック" charset="0"/>
          <a:cs typeface="+mn-cs"/>
          <a:sym typeface="Copperplate" charset="0"/>
        </a:defRPr>
      </a:lvl4pPr>
      <a:lvl5pPr marL="1851660" indent="-205740" algn="ctr" rtl="0" eaLnBrk="0" fontAlgn="base" hangingPunct="0">
        <a:spcBef>
          <a:spcPct val="0"/>
        </a:spcBef>
        <a:spcAft>
          <a:spcPct val="0"/>
        </a:spcAft>
        <a:defRPr sz="2500">
          <a:solidFill>
            <a:srgbClr val="FFFDF9"/>
          </a:solidFill>
          <a:latin typeface="+mn-lt"/>
          <a:ea typeface="ＭＳ Ｐゴシック" charset="0"/>
          <a:cs typeface="+mn-cs"/>
          <a:sym typeface="Copperplate" charset="0"/>
        </a:defRPr>
      </a:lvl5pPr>
      <a:lvl6pPr marL="411480" algn="ctr" rtl="0" fontAlgn="base">
        <a:spcBef>
          <a:spcPct val="0"/>
        </a:spcBef>
        <a:spcAft>
          <a:spcPct val="0"/>
        </a:spcAft>
        <a:defRPr sz="2500">
          <a:solidFill>
            <a:srgbClr val="FFFDF9"/>
          </a:solidFill>
          <a:latin typeface="+mn-lt"/>
          <a:ea typeface="+mn-ea"/>
          <a:cs typeface="+mn-cs"/>
          <a:sym typeface="Copperplate" charset="0"/>
        </a:defRPr>
      </a:lvl6pPr>
      <a:lvl7pPr marL="822960" algn="ctr" rtl="0" fontAlgn="base">
        <a:spcBef>
          <a:spcPct val="0"/>
        </a:spcBef>
        <a:spcAft>
          <a:spcPct val="0"/>
        </a:spcAft>
        <a:defRPr sz="2500">
          <a:solidFill>
            <a:srgbClr val="FFFDF9"/>
          </a:solidFill>
          <a:latin typeface="+mn-lt"/>
          <a:ea typeface="+mn-ea"/>
          <a:cs typeface="+mn-cs"/>
          <a:sym typeface="Copperplate" charset="0"/>
        </a:defRPr>
      </a:lvl7pPr>
      <a:lvl8pPr marL="1234440" algn="ctr" rtl="0" fontAlgn="base">
        <a:spcBef>
          <a:spcPct val="0"/>
        </a:spcBef>
        <a:spcAft>
          <a:spcPct val="0"/>
        </a:spcAft>
        <a:defRPr sz="2500">
          <a:solidFill>
            <a:srgbClr val="FFFDF9"/>
          </a:solidFill>
          <a:latin typeface="+mn-lt"/>
          <a:ea typeface="+mn-ea"/>
          <a:cs typeface="+mn-cs"/>
          <a:sym typeface="Copperplate" charset="0"/>
        </a:defRPr>
      </a:lvl8pPr>
      <a:lvl9pPr marL="1645920" algn="ctr" rtl="0" fontAlgn="base">
        <a:spcBef>
          <a:spcPct val="0"/>
        </a:spcBef>
        <a:spcAft>
          <a:spcPct val="0"/>
        </a:spcAft>
        <a:defRPr sz="2500">
          <a:solidFill>
            <a:srgbClr val="FFFDF9"/>
          </a:solidFill>
          <a:latin typeface="+mn-lt"/>
          <a:ea typeface="+mn-ea"/>
          <a:cs typeface="+mn-cs"/>
          <a:sym typeface="Copperplate" charset="0"/>
        </a:defRPr>
      </a:lvl9pPr>
    </p:bodyStyle>
    <p:otherStyle>
      <a:defPPr>
        <a:defRPr lang="en-US"/>
      </a:defPPr>
      <a:lvl1pPr marL="0" algn="l" defTabSz="411480" rtl="0" eaLnBrk="1" latinLnBrk="0" hangingPunct="1">
        <a:defRPr sz="1600" kern="1200">
          <a:solidFill>
            <a:schemeClr val="tx1"/>
          </a:solidFill>
          <a:latin typeface="+mn-lt"/>
          <a:ea typeface="+mn-ea"/>
          <a:cs typeface="+mn-cs"/>
        </a:defRPr>
      </a:lvl1pPr>
      <a:lvl2pPr marL="411480" algn="l" defTabSz="411480" rtl="0" eaLnBrk="1" latinLnBrk="0" hangingPunct="1">
        <a:defRPr sz="1600" kern="1200">
          <a:solidFill>
            <a:schemeClr val="tx1"/>
          </a:solidFill>
          <a:latin typeface="+mn-lt"/>
          <a:ea typeface="+mn-ea"/>
          <a:cs typeface="+mn-cs"/>
        </a:defRPr>
      </a:lvl2pPr>
      <a:lvl3pPr marL="822960" algn="l" defTabSz="411480" rtl="0" eaLnBrk="1" latinLnBrk="0" hangingPunct="1">
        <a:defRPr sz="1600" kern="1200">
          <a:solidFill>
            <a:schemeClr val="tx1"/>
          </a:solidFill>
          <a:latin typeface="+mn-lt"/>
          <a:ea typeface="+mn-ea"/>
          <a:cs typeface="+mn-cs"/>
        </a:defRPr>
      </a:lvl3pPr>
      <a:lvl4pPr marL="1234440" algn="l" defTabSz="411480" rtl="0" eaLnBrk="1" latinLnBrk="0" hangingPunct="1">
        <a:defRPr sz="1600" kern="1200">
          <a:solidFill>
            <a:schemeClr val="tx1"/>
          </a:solidFill>
          <a:latin typeface="+mn-lt"/>
          <a:ea typeface="+mn-ea"/>
          <a:cs typeface="+mn-cs"/>
        </a:defRPr>
      </a:lvl4pPr>
      <a:lvl5pPr marL="1645920" algn="l" defTabSz="411480" rtl="0" eaLnBrk="1" latinLnBrk="0" hangingPunct="1">
        <a:defRPr sz="1600" kern="1200">
          <a:solidFill>
            <a:schemeClr val="tx1"/>
          </a:solidFill>
          <a:latin typeface="+mn-lt"/>
          <a:ea typeface="+mn-ea"/>
          <a:cs typeface="+mn-cs"/>
        </a:defRPr>
      </a:lvl5pPr>
      <a:lvl6pPr marL="2057400" algn="l" defTabSz="411480" rtl="0" eaLnBrk="1" latinLnBrk="0" hangingPunct="1">
        <a:defRPr sz="1600" kern="1200">
          <a:solidFill>
            <a:schemeClr val="tx1"/>
          </a:solidFill>
          <a:latin typeface="+mn-lt"/>
          <a:ea typeface="+mn-ea"/>
          <a:cs typeface="+mn-cs"/>
        </a:defRPr>
      </a:lvl6pPr>
      <a:lvl7pPr marL="2468880" algn="l" defTabSz="411480" rtl="0" eaLnBrk="1" latinLnBrk="0" hangingPunct="1">
        <a:defRPr sz="1600" kern="1200">
          <a:solidFill>
            <a:schemeClr val="tx1"/>
          </a:solidFill>
          <a:latin typeface="+mn-lt"/>
          <a:ea typeface="+mn-ea"/>
          <a:cs typeface="+mn-cs"/>
        </a:defRPr>
      </a:lvl7pPr>
      <a:lvl8pPr marL="2880360" algn="l" defTabSz="411480" rtl="0" eaLnBrk="1" latinLnBrk="0" hangingPunct="1">
        <a:defRPr sz="1600" kern="1200">
          <a:solidFill>
            <a:schemeClr val="tx1"/>
          </a:solidFill>
          <a:latin typeface="+mn-lt"/>
          <a:ea typeface="+mn-ea"/>
          <a:cs typeface="+mn-cs"/>
        </a:defRPr>
      </a:lvl8pPr>
      <a:lvl9pPr marL="3291840" algn="l" defTabSz="41148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pPr>
            <a:fld id="{B25F2F0B-F722-4D4A-B507-EC5168BC7656}" type="datetime1">
              <a:rPr lang="en-US" smtClean="0">
                <a:latin typeface="Arial" charset="0"/>
                <a:ea typeface="ＭＳ Ｐゴシック" charset="0"/>
                <a:cs typeface="ＭＳ Ｐゴシック" charset="0"/>
              </a:rPr>
              <a:pPr fontAlgn="base">
                <a:spcBef>
                  <a:spcPct val="0"/>
                </a:spcBef>
                <a:spcAft>
                  <a:spcPct val="0"/>
                </a:spcAft>
              </a:pPr>
              <a:t>2/25/11</a:t>
            </a:fld>
            <a:endParaRPr lang="en-US" smtClean="0">
              <a:latin typeface="Arial" charset="0"/>
              <a:ea typeface="ＭＳ Ｐゴシック" charset="0"/>
              <a:cs typeface="ＭＳ Ｐゴシック"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latin typeface="Aria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BED063A3-8154-BA4D-963D-F524D0692E2F}" type="slidenum">
              <a:rPr lang="en-US" smtClean="0">
                <a:latin typeface="Arial" charset="0"/>
                <a:ea typeface="ＭＳ Ｐゴシック" charset="0"/>
                <a:cs typeface="ＭＳ Ｐゴシック" charset="0"/>
              </a:rPr>
              <a:pPr fontAlgn="base">
                <a:spcBef>
                  <a:spcPct val="0"/>
                </a:spcBef>
                <a:spcAft>
                  <a:spcPct val="0"/>
                </a:spcAft>
              </a:pPr>
              <a:t>‹#›</a:t>
            </a:fld>
            <a:endParaRPr lang="en-US" smtClean="0">
              <a:latin typeface="Arial" charset="0"/>
              <a:ea typeface="ＭＳ Ｐゴシック" charset="0"/>
              <a:cs typeface="ＭＳ Ｐゴシック" charset="0"/>
            </a:endParaRPr>
          </a:p>
        </p:txBody>
      </p:sp>
    </p:spTree>
    <p:extLst>
      <p:ext uri="{BB962C8B-B14F-4D97-AF65-F5344CB8AC3E}">
        <p14:creationId xmlns:p14="http://schemas.microsoft.com/office/powerpoint/2010/main" val="411248457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Arial"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D6A914-59C4-7540-98B1-8677DC89A55E}" type="datetimeFigureOut">
              <a:rPr lang="en-US" smtClean="0">
                <a:solidFill>
                  <a:prstClr val="black">
                    <a:tint val="75000"/>
                  </a:prstClr>
                </a:solidFill>
                <a:latin typeface="Calibri"/>
              </a:rPr>
              <a:pPr/>
              <a:t>2/25/11</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5DD3C-05DD-0248-8B51-2552CFFA0B7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1163890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35.emf"/></Relationships>
</file>

<file path=ppt/slides/_rels/slide15.xml.rels><?xml version="1.0" encoding="UTF-8" standalone="yes"?>
<Relationships xmlns="http://schemas.openxmlformats.org/package/2006/relationships"><Relationship Id="rId11" Type="http://schemas.openxmlformats.org/officeDocument/2006/relationships/image" Target="../media/image36.png"/><Relationship Id="rId12" Type="http://schemas.openxmlformats.org/officeDocument/2006/relationships/oleObject" Target="../embeddings/oleObject5.bin"/><Relationship Id="rId13" Type="http://schemas.openxmlformats.org/officeDocument/2006/relationships/image" Target="../media/image37.png"/><Relationship Id="rId1" Type="http://schemas.openxmlformats.org/officeDocument/2006/relationships/vmlDrawing" Target="../drawings/vmlDrawing3.vml"/><Relationship Id="rId2" Type="http://schemas.openxmlformats.org/officeDocument/2006/relationships/slideLayout" Target="../slideLayouts/slideLayout2.xml"/><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image" Target="../media/image43.png"/><Relationship Id="rId9" Type="http://schemas.openxmlformats.org/officeDocument/2006/relationships/image" Target="../media/image44.png"/><Relationship Id="rId10"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wmf"/><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 Id="rId1" Type="http://schemas.openxmlformats.org/officeDocument/2006/relationships/slideLayout" Target="../slideLayouts/slideLayout27.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5" Type="http://schemas.openxmlformats.org/officeDocument/2006/relationships/image" Target="../media/image56.jpeg"/><Relationship Id="rId6" Type="http://schemas.openxmlformats.org/officeDocument/2006/relationships/image" Target="../media/image57.png"/><Relationship Id="rId7" Type="http://schemas.openxmlformats.org/officeDocument/2006/relationships/image" Target="../media/image58.png"/><Relationship Id="rId1" Type="http://schemas.openxmlformats.org/officeDocument/2006/relationships/slideLayout" Target="../slideLayouts/slideLayout25.xml"/><Relationship Id="rId2"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 Id="rId9" Type="http://schemas.openxmlformats.org/officeDocument/2006/relationships/image" Target="../media/image65.png"/><Relationship Id="rId1" Type="http://schemas.openxmlformats.org/officeDocument/2006/relationships/slideLayout" Target="../slideLayouts/slideLayout25.xml"/><Relationship Id="rId2"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oleObject" Target="../embeddings/oleObject6.bin"/><Relationship Id="rId5" Type="http://schemas.openxmlformats.org/officeDocument/2006/relationships/image" Target="../media/image66.png"/><Relationship Id="rId6" Type="http://schemas.openxmlformats.org/officeDocument/2006/relationships/image" Target="../media/image68.png"/><Relationship Id="rId1" Type="http://schemas.openxmlformats.org/officeDocument/2006/relationships/vmlDrawing" Target="../drawings/vmlDrawing4.vml"/><Relationship Id="rId2"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7.bin"/><Relationship Id="rId4" Type="http://schemas.openxmlformats.org/officeDocument/2006/relationships/image" Target="../media/image69.png"/><Relationship Id="rId5" Type="http://schemas.openxmlformats.org/officeDocument/2006/relationships/image" Target="../media/image72.jpeg"/><Relationship Id="rId6" Type="http://schemas.openxmlformats.org/officeDocument/2006/relationships/oleObject" Target="../embeddings/oleObject8.bin"/><Relationship Id="rId7" Type="http://schemas.openxmlformats.org/officeDocument/2006/relationships/image" Target="../media/image70.png"/><Relationship Id="rId8" Type="http://schemas.openxmlformats.org/officeDocument/2006/relationships/image" Target="../media/image73.jpeg"/><Relationship Id="rId9" Type="http://schemas.openxmlformats.org/officeDocument/2006/relationships/oleObject" Target="../embeddings/oleObject9.bin"/><Relationship Id="rId10" Type="http://schemas.openxmlformats.org/officeDocument/2006/relationships/image" Target="../media/image71.png"/><Relationship Id="rId1" Type="http://schemas.openxmlformats.org/officeDocument/2006/relationships/vmlDrawing" Target="../drawings/vmlDrawing5.vml"/><Relationship Id="rId2"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oleObject" Target="../embeddings/oleObject10.bin"/><Relationship Id="rId5" Type="http://schemas.openxmlformats.org/officeDocument/2006/relationships/image" Target="../media/image74.png"/><Relationship Id="rId6" Type="http://schemas.openxmlformats.org/officeDocument/2006/relationships/image" Target="../media/image77.emf"/><Relationship Id="rId7" Type="http://schemas.openxmlformats.org/officeDocument/2006/relationships/image" Target="../media/image78.emf"/><Relationship Id="rId8" Type="http://schemas.openxmlformats.org/officeDocument/2006/relationships/image" Target="../media/image79.jpeg"/><Relationship Id="rId9" Type="http://schemas.openxmlformats.org/officeDocument/2006/relationships/image" Target="../media/image80.jpeg"/><Relationship Id="rId10" Type="http://schemas.openxmlformats.org/officeDocument/2006/relationships/oleObject" Target="../embeddings/oleObject11.bin"/><Relationship Id="rId11" Type="http://schemas.openxmlformats.org/officeDocument/2006/relationships/image" Target="../media/image75.png"/><Relationship Id="rId1" Type="http://schemas.openxmlformats.org/officeDocument/2006/relationships/vmlDrawing" Target="../drawings/vmlDrawing6.vml"/><Relationship Id="rId2"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5.jpeg"/><Relationship Id="rId6" Type="http://schemas.openxmlformats.org/officeDocument/2006/relationships/image" Target="../media/image82.png"/><Relationship Id="rId7" Type="http://schemas.openxmlformats.org/officeDocument/2006/relationships/image" Target="../media/image83.png"/><Relationship Id="rId1" Type="http://schemas.openxmlformats.org/officeDocument/2006/relationships/slideLayout" Target="../slideLayouts/slideLayout1.xml"/><Relationship Id="rId2" Type="http://schemas.openxmlformats.org/officeDocument/2006/relationships/image" Target="../media/image8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4.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85.png"/><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88.png"/><Relationship Id="rId7" Type="http://schemas.openxmlformats.org/officeDocument/2006/relationships/image" Target="../media/image89.gif"/><Relationship Id="rId8" Type="http://schemas.openxmlformats.org/officeDocument/2006/relationships/image" Target="../media/image90.png"/><Relationship Id="rId9" Type="http://schemas.openxmlformats.org/officeDocument/2006/relationships/image" Target="../media/image91.png"/><Relationship Id="rId1" Type="http://schemas.openxmlformats.org/officeDocument/2006/relationships/slideLayout" Target="../slideLayouts/slideLayout1.xml"/><Relationship Id="rId2" Type="http://schemas.openxmlformats.org/officeDocument/2006/relationships/image" Target="../media/image86.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92.png"/><Relationship Id="rId5" Type="http://schemas.openxmlformats.org/officeDocument/2006/relationships/image" Target="../media/image2.jpeg"/><Relationship Id="rId6" Type="http://schemas.openxmlformats.org/officeDocument/2006/relationships/image" Target="../media/image3.jpeg"/><Relationship Id="rId7" Type="http://schemas.openxmlformats.org/officeDocument/2006/relationships/image" Target="../media/image93.png"/><Relationship Id="rId8" Type="http://schemas.openxmlformats.org/officeDocument/2006/relationships/image" Target="../media/image94.png"/><Relationship Id="rId9" Type="http://schemas.openxmlformats.org/officeDocument/2006/relationships/image" Target="../media/image95.png"/><Relationship Id="rId10" Type="http://schemas.openxmlformats.org/officeDocument/2006/relationships/image" Target="../media/image96.jpeg"/><Relationship Id="rId11" Type="http://schemas.openxmlformats.org/officeDocument/2006/relationships/image" Target="../media/image89.gif"/><Relationship Id="rId1" Type="http://schemas.microsoft.com/office/2007/relationships/media" Target="file:///\\localhost\Users\serre\Documents\Outbox\Project-overview-Oct-2010.ppt_media\epoch_inf1_nobase.mov" TargetMode="External"/><Relationship Id="rId2" Type="http://schemas.openxmlformats.org/officeDocument/2006/relationships/video" Target="file:///\\localhost\Users\serre\Documents\Outbox\Project-overview-Oct-2010.ppt_media\epoch_inf1_nobase.mov"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97.tiff"/><Relationship Id="rId4" Type="http://schemas.openxmlformats.org/officeDocument/2006/relationships/image" Target="../media/image98.png"/><Relationship Id="rId5" Type="http://schemas.openxmlformats.org/officeDocument/2006/relationships/image" Target="../media/image99.jpeg"/><Relationship Id="rId6" Type="http://schemas.openxmlformats.org/officeDocument/2006/relationships/image" Target="../media/image100.tiff"/><Relationship Id="rId7" Type="http://schemas.openxmlformats.org/officeDocument/2006/relationships/image" Target="../media/image101.jpeg"/><Relationship Id="rId8" Type="http://schemas.openxmlformats.org/officeDocument/2006/relationships/image" Target="../media/image102.tiff"/><Relationship Id="rId9" Type="http://schemas.openxmlformats.org/officeDocument/2006/relationships/image" Target="../media/image103.jpe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11.xml"/><Relationship Id="rId5" Type="http://schemas.openxmlformats.org/officeDocument/2006/relationships/image" Target="../media/image104.png"/><Relationship Id="rId6" Type="http://schemas.openxmlformats.org/officeDocument/2006/relationships/image" Target="../media/image105.png"/><Relationship Id="rId7" Type="http://schemas.openxmlformats.org/officeDocument/2006/relationships/image" Target="../media/image106.png"/><Relationship Id="rId8" Type="http://schemas.openxmlformats.org/officeDocument/2006/relationships/image" Target="../media/image107.jpeg"/><Relationship Id="rId9" Type="http://schemas.openxmlformats.org/officeDocument/2006/relationships/image" Target="../media/image108.jpeg"/><Relationship Id="rId1" Type="http://schemas.microsoft.com/office/2007/relationships/media" Target="\Users\annehart\Correspondance\Talks%20&amp;%20posters\movies\smn-1hT2%20copy.MPG" TargetMode="External"/><Relationship Id="rId2" Type="http://schemas.openxmlformats.org/officeDocument/2006/relationships/video" Target="\Users\annehart\Correspondance\Talks%20&amp;%20posters\movies\smn-1hT2%20copy.MP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09.jpeg"/><Relationship Id="rId4" Type="http://schemas.openxmlformats.org/officeDocument/2006/relationships/image" Target="../media/image110.jpeg"/><Relationship Id="rId5" Type="http://schemas.openxmlformats.org/officeDocument/2006/relationships/image" Target="../media/image111.png"/><Relationship Id="rId6" Type="http://schemas.openxmlformats.org/officeDocument/2006/relationships/image" Target="../media/image112.wmf"/><Relationship Id="rId7" Type="http://schemas.openxmlformats.org/officeDocument/2006/relationships/image" Target="../media/image113.png"/><Relationship Id="rId1" Type="http://schemas.openxmlformats.org/officeDocument/2006/relationships/slideLayout" Target="../slideLayouts/slideLayout41.xml"/><Relationship Id="rId2" Type="http://schemas.openxmlformats.org/officeDocument/2006/relationships/notesSlide" Target="../notesSlides/notesSlide1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wmf"/><Relationship Id="rId5" Type="http://schemas.openxmlformats.org/officeDocument/2006/relationships/image" Target="../media/image11.jpeg"/><Relationship Id="rId1" Type="http://schemas.openxmlformats.org/officeDocument/2006/relationships/slideLayout" Target="../slideLayouts/slideLayout9.xml"/><Relationship Id="rId2"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117.png"/><Relationship Id="rId5" Type="http://schemas.openxmlformats.org/officeDocument/2006/relationships/image" Target="../media/image118.png"/><Relationship Id="rId6" Type="http://schemas.openxmlformats.org/officeDocument/2006/relationships/image" Target="../media/image119.jpeg"/><Relationship Id="rId7" Type="http://schemas.openxmlformats.org/officeDocument/2006/relationships/oleObject" Target="../embeddings/oleObject12.bin"/><Relationship Id="rId8" Type="http://schemas.openxmlformats.org/officeDocument/2006/relationships/image" Target="../media/image114.wmf"/><Relationship Id="rId9" Type="http://schemas.openxmlformats.org/officeDocument/2006/relationships/oleObject" Target="../embeddings/oleObject13.bin"/><Relationship Id="rId10" Type="http://schemas.openxmlformats.org/officeDocument/2006/relationships/image" Target="../media/image115.wmf"/><Relationship Id="rId1" Type="http://schemas.openxmlformats.org/officeDocument/2006/relationships/vmlDrawing" Target="../drawings/vmlDrawing7.vml"/><Relationship Id="rId2"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0.png"/></Relationships>
</file>

<file path=ppt/slides/_rels/slide43.xml.rels><?xml version="1.0" encoding="UTF-8" standalone="yes"?>
<Relationships xmlns="http://schemas.openxmlformats.org/package/2006/relationships"><Relationship Id="rId11" Type="http://schemas.openxmlformats.org/officeDocument/2006/relationships/image" Target="../media/image125.png"/><Relationship Id="rId12" Type="http://schemas.openxmlformats.org/officeDocument/2006/relationships/image" Target="../media/image126.png"/><Relationship Id="rId13" Type="http://schemas.openxmlformats.org/officeDocument/2006/relationships/image" Target="../media/image127.png"/><Relationship Id="rId14" Type="http://schemas.openxmlformats.org/officeDocument/2006/relationships/image" Target="../media/image120.png"/><Relationship Id="rId15" Type="http://schemas.openxmlformats.org/officeDocument/2006/relationships/image" Target="../media/image128.png"/><Relationship Id="rId16" Type="http://schemas.openxmlformats.org/officeDocument/2006/relationships/image" Target="../media/image129.png"/><Relationship Id="rId1" Type="http://schemas.microsoft.com/office/2007/relationships/media" Target="../media/media1.wmv"/><Relationship Id="rId2" Type="http://schemas.openxmlformats.org/officeDocument/2006/relationships/video" Target="../media/media1.wmv"/><Relationship Id="rId3" Type="http://schemas.microsoft.com/office/2007/relationships/media" Target="file://localhost/Users/sheinb/committees/NSGP/Presentations/TIRFmelanosomes.mov" TargetMode="External"/><Relationship Id="rId4" Type="http://schemas.openxmlformats.org/officeDocument/2006/relationships/video" Target="file://localhost/Users/sheinb/committees/NSGP/Presentations/TIRFmelanosomes.mov" TargetMode="External"/><Relationship Id="rId5" Type="http://schemas.openxmlformats.org/officeDocument/2006/relationships/slideLayout" Target="../slideLayouts/slideLayout1.xml"/><Relationship Id="rId6" Type="http://schemas.openxmlformats.org/officeDocument/2006/relationships/notesSlide" Target="../notesSlides/notesSlide13.xml"/><Relationship Id="rId7" Type="http://schemas.openxmlformats.org/officeDocument/2006/relationships/image" Target="../media/image121.png"/><Relationship Id="rId8" Type="http://schemas.openxmlformats.org/officeDocument/2006/relationships/image" Target="../media/image122.png"/><Relationship Id="rId9" Type="http://schemas.openxmlformats.org/officeDocument/2006/relationships/image" Target="../media/image123.png"/><Relationship Id="rId10" Type="http://schemas.openxmlformats.org/officeDocument/2006/relationships/image" Target="../media/image124.png"/></Relationships>
</file>

<file path=ppt/slides/_rels/slide44.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32.png"/><Relationship Id="rId5" Type="http://schemas.openxmlformats.org/officeDocument/2006/relationships/image" Target="../media/image133.png"/><Relationship Id="rId6" Type="http://schemas.openxmlformats.org/officeDocument/2006/relationships/image" Target="../media/image134.gif"/><Relationship Id="rId7" Type="http://schemas.openxmlformats.org/officeDocument/2006/relationships/image" Target="../media/image120.png"/><Relationship Id="rId1" Type="http://schemas.openxmlformats.org/officeDocument/2006/relationships/slideLayout" Target="../slideLayouts/slideLayout1.xml"/><Relationship Id="rId2" Type="http://schemas.openxmlformats.org/officeDocument/2006/relationships/image" Target="../media/image13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5.jpeg"/><Relationship Id="rId3" Type="http://schemas.openxmlformats.org/officeDocument/2006/relationships/image" Target="../media/image13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7.png"/><Relationship Id="rId3" Type="http://schemas.openxmlformats.org/officeDocument/2006/relationships/image" Target="../media/image138.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9.jpeg"/><Relationship Id="rId3" Type="http://schemas.openxmlformats.org/officeDocument/2006/relationships/image" Target="../media/image14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141.png"/><Relationship Id="rId4" Type="http://schemas.openxmlformats.org/officeDocument/2006/relationships/image" Target="../media/image142.jpeg"/><Relationship Id="rId5" Type="http://schemas.openxmlformats.org/officeDocument/2006/relationships/image" Target="../media/image143.jpeg"/><Relationship Id="rId6" Type="http://schemas.openxmlformats.org/officeDocument/2006/relationships/image" Target="../media/image144.jpe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51.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jpe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147.jpe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54.xml.rels><?xml version="1.0" encoding="UTF-8" standalone="yes"?>
<Relationships xmlns="http://schemas.openxmlformats.org/package/2006/relationships"><Relationship Id="rId3" Type="http://schemas.openxmlformats.org/officeDocument/2006/relationships/image" Target="../media/image149.png"/><Relationship Id="rId4" Type="http://schemas.openxmlformats.org/officeDocument/2006/relationships/image" Target="../media/image150.png"/><Relationship Id="rId5" Type="http://schemas.openxmlformats.org/officeDocument/2006/relationships/image" Target="../media/image2.jpeg"/><Relationship Id="rId6" Type="http://schemas.openxmlformats.org/officeDocument/2006/relationships/image" Target="../media/image3.jpeg"/><Relationship Id="rId7" Type="http://schemas.openxmlformats.org/officeDocument/2006/relationships/image" Target="../media/image151.jpeg"/><Relationship Id="rId8" Type="http://schemas.openxmlformats.org/officeDocument/2006/relationships/image" Target="../media/image152.jpeg"/><Relationship Id="rId9" Type="http://schemas.openxmlformats.org/officeDocument/2006/relationships/image" Target="../media/image153.jpeg"/><Relationship Id="rId10" Type="http://schemas.openxmlformats.org/officeDocument/2006/relationships/image" Target="../media/image147.jpeg"/><Relationship Id="rId1" Type="http://schemas.openxmlformats.org/officeDocument/2006/relationships/slideLayout" Target="../slideLayouts/slideLayout13.xml"/><Relationship Id="rId2" Type="http://schemas.openxmlformats.org/officeDocument/2006/relationships/image" Target="../media/image148.png"/></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47.xml"/><Relationship Id="rId2"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7.wmf"/><Relationship Id="rId5" Type="http://schemas.openxmlformats.org/officeDocument/2006/relationships/oleObject" Target="../embeddings/oleObject1.bin"/><Relationship Id="rId6" Type="http://schemas.openxmlformats.org/officeDocument/2006/relationships/image" Target="../media/image15.emf"/><Relationship Id="rId7" Type="http://schemas.openxmlformats.org/officeDocument/2006/relationships/oleObject" Target="../embeddings/oleObject2.bin"/><Relationship Id="rId8" Type="http://schemas.openxmlformats.org/officeDocument/2006/relationships/image" Target="../media/image16.wmf"/><Relationship Id="rId9" Type="http://schemas.openxmlformats.org/officeDocument/2006/relationships/image" Target="../media/image18.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20.jpeg"/><Relationship Id="rId5" Type="http://schemas.openxmlformats.org/officeDocument/2006/relationships/oleObject" Target="../embeddings/oleObject3.bin"/><Relationship Id="rId6" Type="http://schemas.openxmlformats.org/officeDocument/2006/relationships/image" Target="../media/image19.emf"/><Relationship Id="rId7" Type="http://schemas.openxmlformats.org/officeDocument/2006/relationships/image" Target="../media/image21.png"/><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1" Type="http://schemas.openxmlformats.org/officeDocument/2006/relationships/image" Target="../media/image30.png"/><Relationship Id="rId12" Type="http://schemas.openxmlformats.org/officeDocument/2006/relationships/image" Target="../media/image31.png"/><Relationship Id="rId13" Type="http://schemas.openxmlformats.org/officeDocument/2006/relationships/image" Target="../media/image32.jpeg"/><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jpe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28.png"/><Relationship Id="rId10"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3"/>
          <p:cNvPicPr>
            <a:picLocks noChangeAspect="1" noChangeArrowheads="1"/>
          </p:cNvPicPr>
          <p:nvPr/>
        </p:nvPicPr>
        <p:blipFill>
          <a:blip r:embed="rId2"/>
          <a:srcRect/>
          <a:stretch>
            <a:fillRect/>
          </a:stretch>
        </p:blipFill>
        <p:spPr bwMode="auto">
          <a:xfrm>
            <a:off x="639500" y="4468670"/>
            <a:ext cx="1216016" cy="1863680"/>
          </a:xfrm>
          <a:prstGeom prst="rect">
            <a:avLst/>
          </a:prstGeom>
          <a:noFill/>
          <a:ln w="9525">
            <a:noFill/>
            <a:miter lim="800000"/>
            <a:headEnd/>
            <a:tailEnd/>
          </a:ln>
        </p:spPr>
      </p:pic>
      <p:pic>
        <p:nvPicPr>
          <p:cNvPr id="5" name="Picture 4" descr="BIBS_logo_Sm1.jpg"/>
          <p:cNvPicPr>
            <a:picLocks noChangeAspect="1"/>
          </p:cNvPicPr>
          <p:nvPr/>
        </p:nvPicPr>
        <p:blipFill>
          <a:blip r:embed="rId3"/>
          <a:stretch>
            <a:fillRect/>
          </a:stretch>
        </p:blipFill>
        <p:spPr>
          <a:xfrm>
            <a:off x="6976550" y="4468670"/>
            <a:ext cx="1600709" cy="2056295"/>
          </a:xfrm>
          <a:prstGeom prst="rect">
            <a:avLst/>
          </a:prstGeom>
        </p:spPr>
      </p:pic>
      <p:sp>
        <p:nvSpPr>
          <p:cNvPr id="6" name="TextBox 5"/>
          <p:cNvSpPr txBox="1"/>
          <p:nvPr/>
        </p:nvSpPr>
        <p:spPr>
          <a:xfrm>
            <a:off x="871612" y="1724694"/>
            <a:ext cx="7661579" cy="1569660"/>
          </a:xfrm>
          <a:prstGeom prst="rect">
            <a:avLst/>
          </a:prstGeom>
          <a:noFill/>
        </p:spPr>
        <p:txBody>
          <a:bodyPr wrap="square" rtlCol="0">
            <a:spAutoFit/>
          </a:bodyPr>
          <a:lstStyle/>
          <a:p>
            <a:pPr algn="ctr"/>
            <a:r>
              <a:rPr lang="en-US" sz="4800" dirty="0" smtClean="0"/>
              <a:t>Neuroscience Research</a:t>
            </a:r>
            <a:br>
              <a:rPr lang="en-US" sz="4800" dirty="0" smtClean="0"/>
            </a:br>
            <a:r>
              <a:rPr lang="en-US" sz="4800" dirty="0" smtClean="0"/>
              <a:t>@Brown</a:t>
            </a:r>
            <a:endParaRPr lang="en-US" sz="4800" dirty="0"/>
          </a:p>
        </p:txBody>
      </p:sp>
      <p:sp>
        <p:nvSpPr>
          <p:cNvPr id="7" name="TextBox 6"/>
          <p:cNvSpPr txBox="1"/>
          <p:nvPr/>
        </p:nvSpPr>
        <p:spPr>
          <a:xfrm>
            <a:off x="1951985" y="3664874"/>
            <a:ext cx="5500832" cy="1200329"/>
          </a:xfrm>
          <a:prstGeom prst="rect">
            <a:avLst/>
          </a:prstGeom>
          <a:noFill/>
        </p:spPr>
        <p:txBody>
          <a:bodyPr wrap="square" rtlCol="0">
            <a:spAutoFit/>
          </a:bodyPr>
          <a:lstStyle/>
          <a:p>
            <a:pPr algn="ctr"/>
            <a:r>
              <a:rPr lang="en-US" sz="3600" dirty="0" smtClean="0"/>
              <a:t>NSGP Recruitment</a:t>
            </a:r>
          </a:p>
          <a:p>
            <a:pPr algn="ctr"/>
            <a:r>
              <a:rPr lang="en-US" sz="3600" dirty="0" smtClean="0"/>
              <a:t>February 25</a:t>
            </a:r>
            <a:r>
              <a:rPr lang="en-US" sz="3600" baseline="30000" dirty="0" smtClean="0"/>
              <a:t>th</a:t>
            </a:r>
            <a:r>
              <a:rPr lang="en-US" sz="3600" dirty="0" smtClean="0"/>
              <a:t>, 2011</a:t>
            </a:r>
            <a:endParaRPr lang="en-US" sz="3600" dirty="0"/>
          </a:p>
        </p:txBody>
      </p:sp>
      <p:pic>
        <p:nvPicPr>
          <p:cNvPr id="128002" name="Picture 2" descr="C:\Users\sheinb\AppData\Local\Temp\enhtmlclip\ScreenClip(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169" y="245808"/>
            <a:ext cx="8067675" cy="7905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0160" y="5899566"/>
            <a:ext cx="7772400" cy="846420"/>
          </a:xfrm>
        </p:spPr>
        <p:style>
          <a:lnRef idx="1">
            <a:schemeClr val="accent1"/>
          </a:lnRef>
          <a:fillRef idx="3">
            <a:schemeClr val="accent1"/>
          </a:fillRef>
          <a:effectRef idx="2">
            <a:schemeClr val="accent1"/>
          </a:effectRef>
          <a:fontRef idx="minor">
            <a:schemeClr val="lt1"/>
          </a:fontRef>
        </p:style>
        <p:txBody>
          <a:bodyPr>
            <a:normAutofit/>
          </a:bodyPr>
          <a:lstStyle/>
          <a:p>
            <a:pPr algn="r"/>
            <a:r>
              <a:rPr lang="en-US" sz="2800" dirty="0" err="1" smtClean="0"/>
              <a:t>Badre</a:t>
            </a:r>
            <a:r>
              <a:rPr lang="en-US" sz="2800" dirty="0" smtClean="0"/>
              <a:t>/Frank</a:t>
            </a:r>
            <a:endParaRPr lang="en-US" sz="2800" dirty="0"/>
          </a:p>
        </p:txBody>
      </p:sp>
      <p:pic>
        <p:nvPicPr>
          <p:cNvPr id="3"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684786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57526" cy="68580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a:t>Barnea/</a:t>
            </a:r>
            <a:r>
              <a:rPr lang="en-US" sz="2800" dirty="0" err="1"/>
              <a:t>Zervas</a:t>
            </a:r>
            <a:endParaRPr lang="en-US" sz="2800" dirty="0"/>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p:cNvPicPr>
            <a:picLocks noChangeAspect="1" noChangeArrowheads="1"/>
          </p:cNvPicPr>
          <p:nvPr/>
        </p:nvPicPr>
        <p:blipFill>
          <a:blip r:embed="rId3"/>
          <a:srcRect/>
          <a:stretch>
            <a:fillRect/>
          </a:stretch>
        </p:blipFill>
        <p:spPr bwMode="auto">
          <a:xfrm>
            <a:off x="0" y="0"/>
            <a:ext cx="9144000" cy="6853238"/>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589360" y="1000125"/>
            <a:ext cx="3393281" cy="5625703"/>
            <a:chOff x="0" y="0"/>
            <a:chExt cx="3040" cy="5040"/>
          </a:xfrm>
        </p:grpSpPr>
        <p:grpSp>
          <p:nvGrpSpPr>
            <p:cNvPr id="3" name="Group 2"/>
            <p:cNvGrpSpPr>
              <a:grpSpLocks/>
            </p:cNvGrpSpPr>
            <p:nvPr/>
          </p:nvGrpSpPr>
          <p:grpSpPr bwMode="auto">
            <a:xfrm>
              <a:off x="38" y="0"/>
              <a:ext cx="2954" cy="1721"/>
              <a:chOff x="0" y="0"/>
              <a:chExt cx="2953" cy="1721"/>
            </a:xfrm>
          </p:grpSpPr>
          <p:pic>
            <p:nvPicPr>
              <p:cNvPr id="15363" name="Picture 3"/>
              <p:cNvPicPr>
                <a:picLocks noChangeAspect="1" noChangeArrowheads="1"/>
              </p:cNvPicPr>
              <p:nvPr/>
            </p:nvPicPr>
            <p:blipFill>
              <a:blip r:embed="rId3"/>
              <a:srcRect/>
              <a:stretch>
                <a:fillRect/>
              </a:stretch>
            </p:blipFill>
            <p:spPr bwMode="auto">
              <a:xfrm>
                <a:off x="0" y="0"/>
                <a:ext cx="1395" cy="1720"/>
              </a:xfrm>
              <a:prstGeom prst="rect">
                <a:avLst/>
              </a:prstGeom>
              <a:noFill/>
              <a:ln w="6350">
                <a:solidFill>
                  <a:srgbClr val="E6E6E6"/>
                </a:solidFill>
                <a:miter lim="800000"/>
                <a:headEnd/>
                <a:tailEnd/>
              </a:ln>
              <a:effectLst>
                <a:outerShdw blurRad="38100" dist="25399" dir="2700000" algn="ctr" rotWithShape="0">
                  <a:schemeClr val="bg2">
                    <a:alpha val="74998"/>
                  </a:schemeClr>
                </a:outerShdw>
              </a:effectLst>
            </p:spPr>
          </p:pic>
          <p:pic>
            <p:nvPicPr>
              <p:cNvPr id="15364" name="Picture 4"/>
              <p:cNvPicPr>
                <a:picLocks noChangeAspect="1" noChangeArrowheads="1"/>
              </p:cNvPicPr>
              <p:nvPr/>
            </p:nvPicPr>
            <p:blipFill>
              <a:blip r:embed="rId4"/>
              <a:srcRect l="15514" t="31273" r="10751" b="9065"/>
              <a:stretch>
                <a:fillRect/>
              </a:stretch>
            </p:blipFill>
            <p:spPr bwMode="auto">
              <a:xfrm>
                <a:off x="1481" y="1"/>
                <a:ext cx="1472" cy="1720"/>
              </a:xfrm>
              <a:prstGeom prst="rect">
                <a:avLst/>
              </a:prstGeom>
              <a:noFill/>
              <a:ln w="6350">
                <a:solidFill>
                  <a:srgbClr val="E6E6E6"/>
                </a:solidFill>
                <a:miter lim="800000"/>
                <a:headEnd/>
                <a:tailEnd/>
              </a:ln>
              <a:effectLst>
                <a:outerShdw blurRad="38100" dist="25399" dir="2700000" algn="ctr" rotWithShape="0">
                  <a:schemeClr val="bg2">
                    <a:alpha val="74998"/>
                  </a:schemeClr>
                </a:outerShdw>
              </a:effectLst>
            </p:spPr>
          </p:pic>
        </p:grpSp>
        <p:grpSp>
          <p:nvGrpSpPr>
            <p:cNvPr id="4" name="Group 5"/>
            <p:cNvGrpSpPr>
              <a:grpSpLocks/>
            </p:cNvGrpSpPr>
            <p:nvPr/>
          </p:nvGrpSpPr>
          <p:grpSpPr bwMode="auto">
            <a:xfrm>
              <a:off x="0" y="2470"/>
              <a:ext cx="3040" cy="2570"/>
              <a:chOff x="0" y="0"/>
              <a:chExt cx="3040" cy="2569"/>
            </a:xfrm>
          </p:grpSpPr>
          <p:pic>
            <p:nvPicPr>
              <p:cNvPr id="15366" name="Picture 6"/>
              <p:cNvPicPr>
                <a:picLocks noChangeAspect="1" noChangeArrowheads="1"/>
              </p:cNvPicPr>
              <p:nvPr/>
            </p:nvPicPr>
            <p:blipFill>
              <a:blip r:embed="rId5"/>
              <a:srcRect l="4486" t="1193" r="64380" b="1602"/>
              <a:stretch>
                <a:fillRect/>
              </a:stretch>
            </p:blipFill>
            <p:spPr bwMode="auto">
              <a:xfrm>
                <a:off x="0" y="0"/>
                <a:ext cx="1480" cy="1344"/>
              </a:xfrm>
              <a:prstGeom prst="rect">
                <a:avLst/>
              </a:prstGeom>
              <a:noFill/>
              <a:ln w="12700">
                <a:noFill/>
                <a:miter lim="800000"/>
                <a:headEnd/>
                <a:tailEnd/>
              </a:ln>
            </p:spPr>
          </p:pic>
          <p:pic>
            <p:nvPicPr>
              <p:cNvPr id="15367" name="Picture 7"/>
              <p:cNvPicPr>
                <a:picLocks noChangeAspect="1" noChangeArrowheads="1"/>
              </p:cNvPicPr>
              <p:nvPr/>
            </p:nvPicPr>
            <p:blipFill>
              <a:blip r:embed="rId5"/>
              <a:srcRect l="68097" t="1193" r="769" b="1602"/>
              <a:stretch>
                <a:fillRect/>
              </a:stretch>
            </p:blipFill>
            <p:spPr bwMode="auto">
              <a:xfrm>
                <a:off x="1560" y="1"/>
                <a:ext cx="1480" cy="1344"/>
              </a:xfrm>
              <a:prstGeom prst="rect">
                <a:avLst/>
              </a:prstGeom>
              <a:noFill/>
              <a:ln w="12700">
                <a:noFill/>
                <a:miter lim="800000"/>
                <a:headEnd/>
                <a:tailEnd/>
              </a:ln>
            </p:spPr>
          </p:pic>
          <p:pic>
            <p:nvPicPr>
              <p:cNvPr id="15368" name="Picture 8"/>
              <p:cNvPicPr>
                <a:picLocks noChangeAspect="1" noChangeArrowheads="1"/>
              </p:cNvPicPr>
              <p:nvPr/>
            </p:nvPicPr>
            <p:blipFill>
              <a:blip r:embed="rId6"/>
              <a:srcRect/>
              <a:stretch>
                <a:fillRect/>
              </a:stretch>
            </p:blipFill>
            <p:spPr bwMode="auto">
              <a:xfrm>
                <a:off x="1672" y="1567"/>
                <a:ext cx="1254" cy="1000"/>
              </a:xfrm>
              <a:prstGeom prst="rect">
                <a:avLst/>
              </a:prstGeom>
              <a:noFill/>
              <a:ln w="12700">
                <a:solidFill>
                  <a:srgbClr val="E6E6E6"/>
                </a:solidFill>
                <a:miter lim="800000"/>
                <a:headEnd/>
                <a:tailEnd/>
              </a:ln>
            </p:spPr>
          </p:pic>
          <p:pic>
            <p:nvPicPr>
              <p:cNvPr id="15369" name="Picture 9"/>
              <p:cNvPicPr>
                <a:picLocks noChangeAspect="1" noChangeArrowheads="1"/>
              </p:cNvPicPr>
              <p:nvPr/>
            </p:nvPicPr>
            <p:blipFill>
              <a:blip r:embed="rId7"/>
              <a:srcRect/>
              <a:stretch>
                <a:fillRect/>
              </a:stretch>
            </p:blipFill>
            <p:spPr bwMode="auto">
              <a:xfrm>
                <a:off x="110" y="1569"/>
                <a:ext cx="1267" cy="1000"/>
              </a:xfrm>
              <a:prstGeom prst="rect">
                <a:avLst/>
              </a:prstGeom>
              <a:noFill/>
              <a:ln w="12700">
                <a:solidFill>
                  <a:srgbClr val="E6E6E6"/>
                </a:solidFill>
                <a:miter lim="800000"/>
                <a:headEnd/>
                <a:tailEnd/>
              </a:ln>
            </p:spPr>
          </p:pic>
        </p:grpSp>
      </p:grpSp>
      <p:grpSp>
        <p:nvGrpSpPr>
          <p:cNvPr id="5" name="Group 10"/>
          <p:cNvGrpSpPr>
            <a:grpSpLocks/>
          </p:cNvGrpSpPr>
          <p:nvPr/>
        </p:nvGrpSpPr>
        <p:grpSpPr bwMode="auto">
          <a:xfrm>
            <a:off x="4256112" y="1009055"/>
            <a:ext cx="4825380" cy="5761881"/>
            <a:chOff x="0" y="0"/>
            <a:chExt cx="4322" cy="5162"/>
          </a:xfrm>
        </p:grpSpPr>
        <p:grpSp>
          <p:nvGrpSpPr>
            <p:cNvPr id="6" name="Group 11"/>
            <p:cNvGrpSpPr>
              <a:grpSpLocks/>
            </p:cNvGrpSpPr>
            <p:nvPr/>
          </p:nvGrpSpPr>
          <p:grpSpPr bwMode="auto">
            <a:xfrm>
              <a:off x="378" y="0"/>
              <a:ext cx="3700" cy="1724"/>
              <a:chOff x="0" y="0"/>
              <a:chExt cx="3700" cy="1724"/>
            </a:xfrm>
          </p:grpSpPr>
          <p:pic>
            <p:nvPicPr>
              <p:cNvPr id="15372" name="Picture 12"/>
              <p:cNvPicPr>
                <a:picLocks noChangeAspect="1" noChangeArrowheads="1"/>
              </p:cNvPicPr>
              <p:nvPr/>
            </p:nvPicPr>
            <p:blipFill>
              <a:blip r:embed="rId8"/>
              <a:srcRect/>
              <a:stretch>
                <a:fillRect/>
              </a:stretch>
            </p:blipFill>
            <p:spPr bwMode="auto">
              <a:xfrm>
                <a:off x="0" y="0"/>
                <a:ext cx="1724" cy="1720"/>
              </a:xfrm>
              <a:prstGeom prst="rect">
                <a:avLst/>
              </a:prstGeom>
              <a:noFill/>
              <a:ln w="6350">
                <a:solidFill>
                  <a:srgbClr val="E6E6E6"/>
                </a:solidFill>
                <a:miter lim="800000"/>
                <a:headEnd/>
                <a:tailEnd/>
              </a:ln>
              <a:effectLst>
                <a:outerShdw blurRad="38100" dist="25399" dir="2700000" algn="ctr" rotWithShape="0">
                  <a:schemeClr val="bg2">
                    <a:alpha val="74998"/>
                  </a:schemeClr>
                </a:outerShdw>
              </a:effectLst>
            </p:spPr>
          </p:pic>
          <p:pic>
            <p:nvPicPr>
              <p:cNvPr id="15373" name="Picture 13"/>
              <p:cNvPicPr>
                <a:picLocks noChangeAspect="1" noChangeArrowheads="1"/>
              </p:cNvPicPr>
              <p:nvPr/>
            </p:nvPicPr>
            <p:blipFill>
              <a:blip r:embed="rId9"/>
              <a:srcRect/>
              <a:stretch>
                <a:fillRect/>
              </a:stretch>
            </p:blipFill>
            <p:spPr bwMode="auto">
              <a:xfrm>
                <a:off x="1968" y="4"/>
                <a:ext cx="1732" cy="1720"/>
              </a:xfrm>
              <a:prstGeom prst="rect">
                <a:avLst/>
              </a:prstGeom>
              <a:noFill/>
              <a:ln w="6350">
                <a:solidFill>
                  <a:srgbClr val="E6E6E6"/>
                </a:solidFill>
                <a:miter lim="800000"/>
                <a:headEnd/>
                <a:tailEnd/>
              </a:ln>
              <a:effectLst>
                <a:outerShdw blurRad="38100" dist="25399" dir="2700000" algn="ctr" rotWithShape="0">
                  <a:schemeClr val="bg2">
                    <a:alpha val="74998"/>
                  </a:schemeClr>
                </a:outerShdw>
              </a:effectLst>
            </p:spPr>
          </p:pic>
        </p:grpSp>
        <p:grpSp>
          <p:nvGrpSpPr>
            <p:cNvPr id="7" name="Group 14"/>
            <p:cNvGrpSpPr>
              <a:grpSpLocks/>
            </p:cNvGrpSpPr>
            <p:nvPr/>
          </p:nvGrpSpPr>
          <p:grpSpPr bwMode="auto">
            <a:xfrm>
              <a:off x="0" y="2360"/>
              <a:ext cx="4322" cy="2802"/>
              <a:chOff x="0" y="0"/>
              <a:chExt cx="4322" cy="2801"/>
            </a:xfrm>
          </p:grpSpPr>
          <p:grpSp>
            <p:nvGrpSpPr>
              <p:cNvPr id="8" name="Group 15"/>
              <p:cNvGrpSpPr>
                <a:grpSpLocks/>
              </p:cNvGrpSpPr>
              <p:nvPr/>
            </p:nvGrpSpPr>
            <p:grpSpPr bwMode="auto">
              <a:xfrm>
                <a:off x="0" y="0"/>
                <a:ext cx="4136" cy="2801"/>
                <a:chOff x="0" y="0"/>
                <a:chExt cx="4136" cy="2801"/>
              </a:xfrm>
            </p:grpSpPr>
            <p:sp>
              <p:nvSpPr>
                <p:cNvPr id="15376" name="AutoShape 16"/>
                <p:cNvSpPr>
                  <a:spLocks/>
                </p:cNvSpPr>
                <p:nvPr/>
              </p:nvSpPr>
              <p:spPr bwMode="auto">
                <a:xfrm rot="-5400000">
                  <a:off x="-908" y="1321"/>
                  <a:ext cx="2014" cy="198"/>
                </a:xfrm>
                <a:custGeom>
                  <a:avLst/>
                  <a:gdLst>
                    <a:gd name="T0" fmla="*/ 10800 w 21600"/>
                    <a:gd name="T1" fmla="*/ 10800 h 21600"/>
                  </a:gdLst>
                  <a:ahLst/>
                  <a:cxnLst>
                    <a:cxn ang="0">
                      <a:pos x="T0" y="T1"/>
                    </a:cxn>
                  </a:cxnLst>
                  <a:rect l="0" t="0" r="r" b="b"/>
                  <a:pathLst>
                    <a:path w="21600" h="21600">
                      <a:moveTo>
                        <a:pt x="0" y="0"/>
                      </a:moveTo>
                      <a:lnTo>
                        <a:pt x="21600" y="0"/>
                      </a:lnTo>
                      <a:lnTo>
                        <a:pt x="21600" y="21600"/>
                      </a:lnTo>
                      <a:lnTo>
                        <a:pt x="0" y="21600"/>
                      </a:lnTo>
                      <a:close/>
                      <a:moveTo>
                        <a:pt x="0" y="0"/>
                      </a:moveTo>
                    </a:path>
                  </a:pathLst>
                </a:custGeom>
                <a:noFill/>
                <a:ln w="12700">
                  <a:noFill/>
                  <a:miter lim="800000"/>
                  <a:headEnd/>
                  <a:tailEnd/>
                </a:ln>
              </p:spPr>
              <p:txBody>
                <a:bodyPr lIns="0" tIns="0" rIns="0" bIns="0">
                  <a:prstTxWarp prst="textNoShape">
                    <a:avLst/>
                  </a:prstTxWarp>
                </a:bodyPr>
                <a:lstStyle/>
                <a:p>
                  <a:pPr algn="l"/>
                  <a:r>
                    <a:rPr lang="en-US" sz="1000" b="1" dirty="0">
                      <a:latin typeface="Optima" charset="0"/>
                      <a:ea typeface="Optima" charset="0"/>
                      <a:cs typeface="Optima" charset="0"/>
                      <a:sym typeface="Optima" charset="0"/>
                    </a:rPr>
                    <a:t>Thalamic neuron soma size (area µm</a:t>
                  </a:r>
                  <a:r>
                    <a:rPr lang="en-US" sz="1000" b="1" baseline="32000" dirty="0">
                      <a:latin typeface="Optima" charset="0"/>
                      <a:ea typeface="Optima" charset="0"/>
                      <a:cs typeface="Optima" charset="0"/>
                      <a:sym typeface="Optima" charset="0"/>
                    </a:rPr>
                    <a:t>2</a:t>
                  </a:r>
                  <a:r>
                    <a:rPr lang="en-US" sz="1000" b="1" dirty="0">
                      <a:latin typeface="Optima" charset="0"/>
                      <a:ea typeface="Optima" charset="0"/>
                      <a:cs typeface="Optima" charset="0"/>
                      <a:sym typeface="Optima" charset="0"/>
                    </a:rPr>
                    <a:t>)</a:t>
                  </a:r>
                </a:p>
              </p:txBody>
            </p:sp>
            <p:sp>
              <p:nvSpPr>
                <p:cNvPr id="15377" name="Rectangle 17"/>
                <p:cNvSpPr>
                  <a:spLocks/>
                </p:cNvSpPr>
                <p:nvPr/>
              </p:nvSpPr>
              <p:spPr bwMode="auto">
                <a:xfrm>
                  <a:off x="827" y="2585"/>
                  <a:ext cx="435" cy="208"/>
                </a:xfrm>
                <a:prstGeom prst="rect">
                  <a:avLst/>
                </a:prstGeom>
                <a:noFill/>
                <a:ln w="12700">
                  <a:noFill/>
                  <a:miter lim="800000"/>
                  <a:headEnd/>
                  <a:tailEnd/>
                </a:ln>
              </p:spPr>
              <p:txBody>
                <a:bodyPr lIns="0" tIns="0" rIns="0" bIns="0">
                  <a:prstTxWarp prst="textNoShape">
                    <a:avLst/>
                  </a:prstTxWarp>
                </a:bodyPr>
                <a:lstStyle/>
                <a:p>
                  <a:pPr algn="l"/>
                  <a:r>
                    <a:rPr lang="en-US" sz="1000" b="1" i="1" dirty="0">
                      <a:latin typeface="Optima" charset="0"/>
                      <a:ea typeface="Optima" charset="0"/>
                      <a:cs typeface="Optima" charset="0"/>
                      <a:sym typeface="Optima" charset="0"/>
                    </a:rPr>
                    <a:t>Tsc1</a:t>
                  </a:r>
                  <a:r>
                    <a:rPr lang="en-US" sz="1000" b="1" i="1" baseline="32000" dirty="0">
                      <a:latin typeface="Optima" charset="0"/>
                      <a:ea typeface="Optima" charset="0"/>
                      <a:cs typeface="Optima" charset="0"/>
                      <a:sym typeface="Optima" charset="0"/>
                    </a:rPr>
                    <a:t>+/+</a:t>
                  </a:r>
                </a:p>
              </p:txBody>
            </p:sp>
            <p:sp>
              <p:nvSpPr>
                <p:cNvPr id="15378" name="Rectangle 18"/>
                <p:cNvSpPr>
                  <a:spLocks/>
                </p:cNvSpPr>
                <p:nvPr/>
              </p:nvSpPr>
              <p:spPr bwMode="auto">
                <a:xfrm>
                  <a:off x="1329" y="2593"/>
                  <a:ext cx="404" cy="208"/>
                </a:xfrm>
                <a:prstGeom prst="rect">
                  <a:avLst/>
                </a:prstGeom>
                <a:noFill/>
                <a:ln w="12700">
                  <a:noFill/>
                  <a:miter lim="800000"/>
                  <a:headEnd/>
                  <a:tailEnd/>
                </a:ln>
              </p:spPr>
              <p:txBody>
                <a:bodyPr lIns="0" tIns="0" rIns="0" bIns="0">
                  <a:prstTxWarp prst="textNoShape">
                    <a:avLst/>
                  </a:prstTxWarp>
                </a:bodyPr>
                <a:lstStyle/>
                <a:p>
                  <a:pPr algn="l"/>
                  <a:r>
                    <a:rPr lang="en-US" sz="1000" b="1" i="1" dirty="0">
                      <a:latin typeface="Optima" charset="0"/>
                      <a:ea typeface="Optima" charset="0"/>
                      <a:cs typeface="Optima" charset="0"/>
                      <a:sym typeface="Optima" charset="0"/>
                    </a:rPr>
                    <a:t>Tsc1</a:t>
                  </a:r>
                  <a:r>
                    <a:rPr lang="en-US" sz="1000" b="1" i="1" baseline="32000" dirty="0">
                      <a:latin typeface="Optima" charset="0"/>
                      <a:ea typeface="Optima" charset="0"/>
                      <a:cs typeface="Optima" charset="0"/>
                      <a:sym typeface="Optima" charset="0"/>
                    </a:rPr>
                    <a:t>+/-</a:t>
                  </a:r>
                </a:p>
              </p:txBody>
            </p:sp>
            <p:sp>
              <p:nvSpPr>
                <p:cNvPr id="15379" name="Rectangle 19"/>
                <p:cNvSpPr>
                  <a:spLocks/>
                </p:cNvSpPr>
                <p:nvPr/>
              </p:nvSpPr>
              <p:spPr bwMode="auto">
                <a:xfrm>
                  <a:off x="1765" y="2584"/>
                  <a:ext cx="408" cy="208"/>
                </a:xfrm>
                <a:prstGeom prst="rect">
                  <a:avLst/>
                </a:prstGeom>
                <a:noFill/>
                <a:ln w="12700">
                  <a:noFill/>
                  <a:miter lim="800000"/>
                  <a:headEnd/>
                  <a:tailEnd/>
                </a:ln>
              </p:spPr>
              <p:txBody>
                <a:bodyPr lIns="0" tIns="0" rIns="0" bIns="0">
                  <a:prstTxWarp prst="textNoShape">
                    <a:avLst/>
                  </a:prstTxWarp>
                </a:bodyPr>
                <a:lstStyle/>
                <a:p>
                  <a:r>
                    <a:rPr lang="en-US" sz="1000" b="1" i="1" dirty="0">
                      <a:latin typeface="Optima" charset="0"/>
                      <a:ea typeface="Optima" charset="0"/>
                      <a:cs typeface="Optima" charset="0"/>
                      <a:sym typeface="Optima" charset="0"/>
                    </a:rPr>
                    <a:t>Tsc1</a:t>
                  </a:r>
                  <a:r>
                    <a:rPr lang="en-US" sz="1000" b="1" i="1" baseline="32000" dirty="0">
                      <a:latin typeface="Optima" charset="0"/>
                      <a:ea typeface="Optima" charset="0"/>
                      <a:cs typeface="Optima" charset="0"/>
                      <a:sym typeface="Optima" charset="0"/>
                    </a:rPr>
                    <a:t>fl/fl</a:t>
                  </a:r>
                </a:p>
              </p:txBody>
            </p:sp>
            <p:sp>
              <p:nvSpPr>
                <p:cNvPr id="15380" name="Rectangle 20"/>
                <p:cNvSpPr>
                  <a:spLocks/>
                </p:cNvSpPr>
                <p:nvPr/>
              </p:nvSpPr>
              <p:spPr bwMode="auto">
                <a:xfrm>
                  <a:off x="2187" y="2584"/>
                  <a:ext cx="616" cy="208"/>
                </a:xfrm>
                <a:prstGeom prst="rect">
                  <a:avLst/>
                </a:prstGeom>
                <a:noFill/>
                <a:ln w="12700">
                  <a:noFill/>
                  <a:miter lim="800000"/>
                  <a:headEnd/>
                  <a:tailEnd/>
                </a:ln>
              </p:spPr>
              <p:txBody>
                <a:bodyPr lIns="0" tIns="0" rIns="0" bIns="0">
                  <a:prstTxWarp prst="textNoShape">
                    <a:avLst/>
                  </a:prstTxWarp>
                </a:bodyPr>
                <a:lstStyle/>
                <a:p>
                  <a:r>
                    <a:rPr lang="en-US" sz="1000" b="1" i="1" dirty="0">
                      <a:latin typeface="Optima" charset="0"/>
                      <a:ea typeface="Optima" charset="0"/>
                      <a:cs typeface="Optima" charset="0"/>
                      <a:sym typeface="Optima" charset="0"/>
                    </a:rPr>
                    <a:t>Tsc1</a:t>
                  </a:r>
                  <a:r>
                    <a:rPr lang="en-US" sz="1000" b="1" i="1" baseline="32000" dirty="0">
                      <a:latin typeface="Optima" charset="0"/>
                      <a:ea typeface="Optima" charset="0"/>
                      <a:cs typeface="Optima" charset="0"/>
                      <a:sym typeface="Optima" charset="0"/>
                    </a:rPr>
                    <a:t>del/del</a:t>
                  </a:r>
                </a:p>
              </p:txBody>
            </p:sp>
            <p:graphicFrame>
              <p:nvGraphicFramePr>
                <p:cNvPr id="15381" name="Object 21"/>
                <p:cNvGraphicFramePr>
                  <a:graphicFrameLocks/>
                </p:cNvGraphicFramePr>
                <p:nvPr/>
              </p:nvGraphicFramePr>
              <p:xfrm>
                <a:off x="147" y="282"/>
                <a:ext cx="2807" cy="2544"/>
              </p:xfrm>
              <a:graphic>
                <a:graphicData uri="http://schemas.openxmlformats.org/presentationml/2006/ole">
                  <mc:AlternateContent xmlns:mc="http://schemas.openxmlformats.org/markup-compatibility/2006">
                    <mc:Choice xmlns:v="urn:schemas-microsoft-com:vml" Requires="v">
                      <p:oleObj spid="_x0000_s71739" name="Chart" r:id="rId10" imgW="6261972" imgH="5674189" progId="MSGraph.Chart.8">
                        <p:embed/>
                      </p:oleObj>
                    </mc:Choice>
                    <mc:Fallback>
                      <p:oleObj name="Chart" r:id="rId10" imgW="6261972" imgH="5674189" progId="MSGraph.Chart.8">
                        <p:embed/>
                        <p:pic>
                          <p:nvPicPr>
                            <p:cNvPr id="0" name="Picture 3"/>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7" y="282"/>
                              <a:ext cx="2807" cy="2544"/>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15382" name="Rectangle 22"/>
                <p:cNvSpPr>
                  <a:spLocks/>
                </p:cNvSpPr>
                <p:nvPr/>
              </p:nvSpPr>
              <p:spPr bwMode="auto">
                <a:xfrm>
                  <a:off x="1873" y="218"/>
                  <a:ext cx="616" cy="208"/>
                </a:xfrm>
                <a:prstGeom prst="rect">
                  <a:avLst/>
                </a:prstGeom>
                <a:noFill/>
                <a:ln w="12700">
                  <a:noFill/>
                  <a:miter lim="800000"/>
                  <a:headEnd/>
                  <a:tailEnd/>
                </a:ln>
              </p:spPr>
              <p:txBody>
                <a:bodyPr lIns="0" tIns="0" rIns="0" bIns="0">
                  <a:prstTxWarp prst="textNoShape">
                    <a:avLst/>
                  </a:prstTxWarp>
                </a:bodyPr>
                <a:lstStyle/>
                <a:p>
                  <a:r>
                    <a:rPr lang="en-US" sz="1000" b="1" dirty="0">
                      <a:solidFill>
                        <a:srgbClr val="0000FF"/>
                      </a:solidFill>
                      <a:latin typeface="Optima" charset="0"/>
                      <a:ea typeface="Optima" charset="0"/>
                      <a:cs typeface="Optima" charset="0"/>
                      <a:sym typeface="Optima" charset="0"/>
                    </a:rPr>
                    <a:t>P&lt;0.00001</a:t>
                  </a:r>
                </a:p>
              </p:txBody>
            </p:sp>
            <p:sp>
              <p:nvSpPr>
                <p:cNvPr id="15383" name="Rectangle 23"/>
                <p:cNvSpPr>
                  <a:spLocks/>
                </p:cNvSpPr>
                <p:nvPr/>
              </p:nvSpPr>
              <p:spPr bwMode="auto">
                <a:xfrm>
                  <a:off x="320" y="0"/>
                  <a:ext cx="3816" cy="208"/>
                </a:xfrm>
                <a:prstGeom prst="rect">
                  <a:avLst/>
                </a:prstGeom>
                <a:noFill/>
                <a:ln w="12700">
                  <a:noFill/>
                  <a:miter lim="800000"/>
                  <a:headEnd/>
                  <a:tailEnd/>
                </a:ln>
              </p:spPr>
              <p:txBody>
                <a:bodyPr lIns="0" tIns="0" rIns="0" bIns="0">
                  <a:prstTxWarp prst="textNoShape">
                    <a:avLst/>
                  </a:prstTxWarp>
                </a:bodyPr>
                <a:lstStyle/>
                <a:p>
                  <a:pPr algn="l"/>
                  <a:r>
                    <a:rPr lang="en-US" sz="1000" b="1" dirty="0">
                      <a:latin typeface="Optima" charset="0"/>
                      <a:ea typeface="Optima" charset="0"/>
                      <a:cs typeface="Optima" charset="0"/>
                      <a:sym typeface="Optima" charset="0"/>
                    </a:rPr>
                    <a:t>Deletion of </a:t>
                  </a:r>
                  <a:r>
                    <a:rPr lang="en-US" sz="1000" b="1" i="1" dirty="0">
                      <a:latin typeface="Optima" charset="0"/>
                      <a:ea typeface="Optima" charset="0"/>
                      <a:cs typeface="Optima" charset="0"/>
                      <a:sym typeface="Optima" charset="0"/>
                    </a:rPr>
                    <a:t>Tsc1</a:t>
                  </a:r>
                  <a:r>
                    <a:rPr lang="en-US" sz="1000" b="1" dirty="0">
                      <a:latin typeface="Optima" charset="0"/>
                      <a:ea typeface="Optima" charset="0"/>
                      <a:cs typeface="Optima" charset="0"/>
                      <a:sym typeface="Optima" charset="0"/>
                    </a:rPr>
                    <a:t> at </a:t>
                  </a:r>
                  <a:r>
                    <a:rPr lang="en-US" sz="1000" b="1" u="sng" dirty="0">
                      <a:latin typeface="Optima" charset="0"/>
                      <a:ea typeface="Optima" charset="0"/>
                      <a:cs typeface="Optima" charset="0"/>
                      <a:sym typeface="Optima" charset="0"/>
                    </a:rPr>
                    <a:t>E12.5</a:t>
                  </a:r>
                  <a:r>
                    <a:rPr lang="en-US" sz="1000" b="1" dirty="0">
                      <a:latin typeface="Optima" charset="0"/>
                      <a:ea typeface="Optima" charset="0"/>
                      <a:cs typeface="Optima" charset="0"/>
                      <a:sym typeface="Optima" charset="0"/>
                    </a:rPr>
                    <a:t> increases thalamic neuron size and causes seizures</a:t>
                  </a:r>
                </a:p>
              </p:txBody>
            </p:sp>
            <p:sp>
              <p:nvSpPr>
                <p:cNvPr id="15384" name="Line 24"/>
                <p:cNvSpPr>
                  <a:spLocks noChangeShapeType="1"/>
                </p:cNvSpPr>
                <p:nvPr/>
              </p:nvSpPr>
              <p:spPr bwMode="auto">
                <a:xfrm rot="10800000" flipH="1">
                  <a:off x="1942" y="436"/>
                  <a:ext cx="506" cy="0"/>
                </a:xfrm>
                <a:prstGeom prst="line">
                  <a:avLst/>
                </a:prstGeom>
                <a:noFill/>
                <a:ln w="25400">
                  <a:solidFill>
                    <a:srgbClr val="0000FF"/>
                  </a:solidFill>
                  <a:miter lim="800000"/>
                  <a:headEnd/>
                  <a:tailEnd/>
                </a:ln>
              </p:spPr>
              <p:txBody>
                <a:bodyPr lIns="0" tIns="0" rIns="0" bIns="0">
                  <a:prstTxWarp prst="textNoShape">
                    <a:avLst/>
                  </a:prstTxWarp>
                </a:bodyPr>
                <a:lstStyle/>
                <a:p>
                  <a:endParaRPr lang="en-US"/>
                </a:p>
              </p:txBody>
            </p:sp>
            <p:sp>
              <p:nvSpPr>
                <p:cNvPr id="15385" name="Line 25"/>
                <p:cNvSpPr>
                  <a:spLocks noChangeShapeType="1"/>
                </p:cNvSpPr>
                <p:nvPr/>
              </p:nvSpPr>
              <p:spPr bwMode="auto">
                <a:xfrm>
                  <a:off x="1948" y="440"/>
                  <a:ext cx="0" cy="1001"/>
                </a:xfrm>
                <a:prstGeom prst="line">
                  <a:avLst/>
                </a:prstGeom>
                <a:noFill/>
                <a:ln w="25400">
                  <a:solidFill>
                    <a:srgbClr val="0000FF"/>
                  </a:solidFill>
                  <a:miter lim="800000"/>
                  <a:headEnd/>
                  <a:tailEnd/>
                </a:ln>
              </p:spPr>
              <p:txBody>
                <a:bodyPr lIns="0" tIns="0" rIns="0" bIns="0">
                  <a:prstTxWarp prst="textNoShape">
                    <a:avLst/>
                  </a:prstTxWarp>
                </a:bodyPr>
                <a:lstStyle/>
                <a:p>
                  <a:endParaRPr lang="en-US"/>
                </a:p>
              </p:txBody>
            </p:sp>
            <p:sp>
              <p:nvSpPr>
                <p:cNvPr id="15386" name="Line 26"/>
                <p:cNvSpPr>
                  <a:spLocks noChangeShapeType="1"/>
                </p:cNvSpPr>
                <p:nvPr/>
              </p:nvSpPr>
              <p:spPr bwMode="auto">
                <a:xfrm>
                  <a:off x="2442" y="440"/>
                  <a:ext cx="0" cy="125"/>
                </a:xfrm>
                <a:prstGeom prst="line">
                  <a:avLst/>
                </a:prstGeom>
                <a:noFill/>
                <a:ln w="25400">
                  <a:solidFill>
                    <a:srgbClr val="0000FF"/>
                  </a:solidFill>
                  <a:miter lim="800000"/>
                  <a:headEnd/>
                  <a:tailEnd/>
                </a:ln>
              </p:spPr>
              <p:txBody>
                <a:bodyPr lIns="0" tIns="0" rIns="0" bIns="0">
                  <a:prstTxWarp prst="textNoShape">
                    <a:avLst/>
                  </a:prstTxWarp>
                </a:bodyPr>
                <a:lstStyle/>
                <a:p>
                  <a:endParaRPr lang="en-US"/>
                </a:p>
              </p:txBody>
            </p:sp>
          </p:grpSp>
          <p:graphicFrame>
            <p:nvGraphicFramePr>
              <p:cNvPr id="15387" name="Object 27"/>
              <p:cNvGraphicFramePr>
                <a:graphicFrameLocks/>
              </p:cNvGraphicFramePr>
              <p:nvPr/>
            </p:nvGraphicFramePr>
            <p:xfrm>
              <a:off x="2967" y="287"/>
              <a:ext cx="1410" cy="2482"/>
            </p:xfrm>
            <a:graphic>
              <a:graphicData uri="http://schemas.openxmlformats.org/presentationml/2006/ole">
                <mc:AlternateContent xmlns:mc="http://schemas.openxmlformats.org/markup-compatibility/2006">
                  <mc:Choice xmlns:v="urn:schemas-microsoft-com:vml" Requires="v">
                    <p:oleObj spid="_x0000_s71740" name="Chart" r:id="rId12" imgW="3145877" imgH="5537487" progId="MSGraph.Chart.8">
                      <p:embed/>
                    </p:oleObj>
                  </mc:Choice>
                  <mc:Fallback>
                    <p:oleObj name="Chart" r:id="rId12" imgW="3145877" imgH="5537487" progId="MSGraph.Chart.8">
                      <p:embed/>
                      <p:pic>
                        <p:nvPicPr>
                          <p:cNvPr id="0" name="Picture 2"/>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67" y="287"/>
                            <a:ext cx="1410" cy="2482"/>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15388" name="Rectangle 28"/>
              <p:cNvSpPr>
                <a:spLocks/>
              </p:cNvSpPr>
              <p:nvPr/>
            </p:nvSpPr>
            <p:spPr bwMode="auto">
              <a:xfrm>
                <a:off x="3002" y="495"/>
                <a:ext cx="280" cy="2176"/>
              </a:xfrm>
              <a:prstGeom prst="rect">
                <a:avLst/>
              </a:prstGeom>
              <a:solidFill>
                <a:schemeClr val="accent1"/>
              </a:solidFill>
              <a:ln w="25400">
                <a:noFill/>
                <a:miter lim="800000"/>
                <a:headEnd/>
                <a:tailEnd/>
              </a:ln>
            </p:spPr>
            <p:txBody>
              <a:bodyPr lIns="0" tIns="0" rIns="0" bIns="0">
                <a:prstTxWarp prst="textNoShape">
                  <a:avLst/>
                </a:prstTxWarp>
              </a:bodyPr>
              <a:lstStyle/>
              <a:p>
                <a:endParaRPr lang="en-US"/>
              </a:p>
            </p:txBody>
          </p:sp>
          <p:sp>
            <p:nvSpPr>
              <p:cNvPr id="15389" name="AutoShape 29"/>
              <p:cNvSpPr>
                <a:spLocks/>
              </p:cNvSpPr>
              <p:nvPr/>
            </p:nvSpPr>
            <p:spPr bwMode="auto">
              <a:xfrm rot="-5400000">
                <a:off x="2366" y="1475"/>
                <a:ext cx="1560" cy="208"/>
              </a:xfrm>
              <a:custGeom>
                <a:avLst/>
                <a:gdLst>
                  <a:gd name="T0" fmla="*/ 10800 w 21600"/>
                  <a:gd name="T1" fmla="*/ 10800 h 21600"/>
                </a:gdLst>
                <a:ahLst/>
                <a:cxnLst>
                  <a:cxn ang="0">
                    <a:pos x="T0" y="T1"/>
                  </a:cxn>
                </a:cxnLst>
                <a:rect l="0" t="0" r="r" b="b"/>
                <a:pathLst>
                  <a:path w="21600" h="21600">
                    <a:moveTo>
                      <a:pt x="0" y="0"/>
                    </a:moveTo>
                    <a:lnTo>
                      <a:pt x="21600" y="0"/>
                    </a:lnTo>
                    <a:lnTo>
                      <a:pt x="21600" y="21600"/>
                    </a:lnTo>
                    <a:lnTo>
                      <a:pt x="0" y="21600"/>
                    </a:lnTo>
                    <a:close/>
                    <a:moveTo>
                      <a:pt x="0" y="0"/>
                    </a:moveTo>
                  </a:path>
                </a:pathLst>
              </a:custGeom>
              <a:noFill/>
              <a:ln w="12700">
                <a:noFill/>
                <a:miter lim="800000"/>
                <a:headEnd/>
                <a:tailEnd/>
              </a:ln>
            </p:spPr>
            <p:txBody>
              <a:bodyPr lIns="0" tIns="0" rIns="0" bIns="0">
                <a:prstTxWarp prst="textNoShape">
                  <a:avLst/>
                </a:prstTxWarp>
              </a:bodyPr>
              <a:lstStyle/>
              <a:p>
                <a:pPr algn="l"/>
                <a:r>
                  <a:rPr lang="en-US" sz="1000" b="1" dirty="0">
                    <a:latin typeface="Optima" charset="0"/>
                    <a:ea typeface="Optima" charset="0"/>
                    <a:cs typeface="Optima" charset="0"/>
                    <a:sym typeface="Optima" charset="0"/>
                  </a:rPr>
                  <a:t>Average frequency of seizures</a:t>
                </a:r>
              </a:p>
            </p:txBody>
          </p:sp>
          <p:sp>
            <p:nvSpPr>
              <p:cNvPr id="15390" name="Rectangle 30"/>
              <p:cNvSpPr>
                <a:spLocks/>
              </p:cNvSpPr>
              <p:nvPr/>
            </p:nvSpPr>
            <p:spPr bwMode="auto">
              <a:xfrm>
                <a:off x="3706" y="2575"/>
                <a:ext cx="616" cy="208"/>
              </a:xfrm>
              <a:prstGeom prst="rect">
                <a:avLst/>
              </a:prstGeom>
              <a:noFill/>
              <a:ln w="12700">
                <a:noFill/>
                <a:miter lim="800000"/>
                <a:headEnd/>
                <a:tailEnd/>
              </a:ln>
            </p:spPr>
            <p:txBody>
              <a:bodyPr lIns="0" tIns="0" rIns="0" bIns="0">
                <a:prstTxWarp prst="textNoShape">
                  <a:avLst/>
                </a:prstTxWarp>
              </a:bodyPr>
              <a:lstStyle/>
              <a:p>
                <a:r>
                  <a:rPr lang="en-US" sz="1000" b="1" i="1" dirty="0">
                    <a:latin typeface="Optima" charset="0"/>
                    <a:ea typeface="Optima" charset="0"/>
                    <a:cs typeface="Optima" charset="0"/>
                    <a:sym typeface="Optima" charset="0"/>
                  </a:rPr>
                  <a:t>Tsc1</a:t>
                </a:r>
                <a:r>
                  <a:rPr lang="en-US" sz="1000" b="1" i="1" baseline="32000" dirty="0">
                    <a:latin typeface="Optima" charset="0"/>
                    <a:ea typeface="Optima" charset="0"/>
                    <a:cs typeface="Optima" charset="0"/>
                    <a:sym typeface="Optima" charset="0"/>
                  </a:rPr>
                  <a:t>del/del</a:t>
                </a:r>
              </a:p>
            </p:txBody>
          </p:sp>
          <p:sp>
            <p:nvSpPr>
              <p:cNvPr id="15391" name="Rectangle 31"/>
              <p:cNvSpPr>
                <a:spLocks/>
              </p:cNvSpPr>
              <p:nvPr/>
            </p:nvSpPr>
            <p:spPr bwMode="auto">
              <a:xfrm>
                <a:off x="3322" y="2575"/>
                <a:ext cx="435" cy="208"/>
              </a:xfrm>
              <a:prstGeom prst="rect">
                <a:avLst/>
              </a:prstGeom>
              <a:noFill/>
              <a:ln w="12700">
                <a:noFill/>
                <a:miter lim="800000"/>
                <a:headEnd/>
                <a:tailEnd/>
              </a:ln>
            </p:spPr>
            <p:txBody>
              <a:bodyPr lIns="0" tIns="0" rIns="0" bIns="0">
                <a:prstTxWarp prst="textNoShape">
                  <a:avLst/>
                </a:prstTxWarp>
              </a:bodyPr>
              <a:lstStyle/>
              <a:p>
                <a:pPr algn="l"/>
                <a:r>
                  <a:rPr lang="en-US" sz="1000" b="1" i="1" dirty="0">
                    <a:latin typeface="Optima" charset="0"/>
                    <a:ea typeface="Optima" charset="0"/>
                    <a:cs typeface="Optima" charset="0"/>
                    <a:sym typeface="Optima" charset="0"/>
                  </a:rPr>
                  <a:t>Tsc1</a:t>
                </a:r>
                <a:r>
                  <a:rPr lang="en-US" sz="1000" b="1" i="1" baseline="32000" dirty="0">
                    <a:latin typeface="Optima" charset="0"/>
                    <a:ea typeface="Optima" charset="0"/>
                    <a:cs typeface="Optima" charset="0"/>
                    <a:sym typeface="Optima" charset="0"/>
                  </a:rPr>
                  <a:t>+/+</a:t>
                </a:r>
              </a:p>
            </p:txBody>
          </p:sp>
        </p:grpSp>
      </p:grpSp>
      <p:grpSp>
        <p:nvGrpSpPr>
          <p:cNvPr id="9" name="Group 32"/>
          <p:cNvGrpSpPr>
            <a:grpSpLocks/>
          </p:cNvGrpSpPr>
          <p:nvPr/>
        </p:nvGrpSpPr>
        <p:grpSpPr bwMode="auto">
          <a:xfrm>
            <a:off x="97111" y="1225600"/>
            <a:ext cx="4206999" cy="4403452"/>
            <a:chOff x="0" y="22"/>
            <a:chExt cx="3768" cy="3945"/>
          </a:xfrm>
        </p:grpSpPr>
        <p:sp>
          <p:nvSpPr>
            <p:cNvPr id="15393" name="Line 33"/>
            <p:cNvSpPr>
              <a:spLocks noChangeShapeType="1"/>
            </p:cNvSpPr>
            <p:nvPr/>
          </p:nvSpPr>
          <p:spPr bwMode="auto">
            <a:xfrm>
              <a:off x="0" y="1915"/>
              <a:ext cx="3768" cy="0"/>
            </a:xfrm>
            <a:prstGeom prst="line">
              <a:avLst/>
            </a:prstGeom>
            <a:noFill/>
            <a:ln w="12700">
              <a:solidFill>
                <a:schemeClr val="tx1"/>
              </a:solidFill>
              <a:prstDash val="sysDot"/>
              <a:miter lim="800000"/>
              <a:headEnd/>
              <a:tailEnd/>
            </a:ln>
          </p:spPr>
          <p:txBody>
            <a:bodyPr lIns="0" tIns="0" rIns="0" bIns="0">
              <a:prstTxWarp prst="textNoShape">
                <a:avLst/>
              </a:prstTxWarp>
            </a:bodyPr>
            <a:lstStyle/>
            <a:p>
              <a:endParaRPr lang="en-US"/>
            </a:p>
          </p:txBody>
        </p:sp>
        <p:sp>
          <p:nvSpPr>
            <p:cNvPr id="15394" name="Line 34"/>
            <p:cNvSpPr>
              <a:spLocks noChangeShapeType="1"/>
            </p:cNvSpPr>
            <p:nvPr/>
          </p:nvSpPr>
          <p:spPr bwMode="auto">
            <a:xfrm rot="10800000" flipH="1">
              <a:off x="317" y="139"/>
              <a:ext cx="0" cy="3700"/>
            </a:xfrm>
            <a:prstGeom prst="line">
              <a:avLst/>
            </a:prstGeom>
            <a:noFill/>
            <a:ln w="12700">
              <a:solidFill>
                <a:schemeClr val="tx1"/>
              </a:solidFill>
              <a:prstDash val="sysDot"/>
              <a:miter lim="800000"/>
              <a:headEnd/>
              <a:tailEnd/>
            </a:ln>
          </p:spPr>
          <p:txBody>
            <a:bodyPr lIns="0" tIns="0" rIns="0" bIns="0">
              <a:prstTxWarp prst="textNoShape">
                <a:avLst/>
              </a:prstTxWarp>
            </a:bodyPr>
            <a:lstStyle/>
            <a:p>
              <a:endParaRPr lang="en-US"/>
            </a:p>
          </p:txBody>
        </p:sp>
        <p:sp>
          <p:nvSpPr>
            <p:cNvPr id="15395" name="Rectangle 35"/>
            <p:cNvSpPr>
              <a:spLocks/>
            </p:cNvSpPr>
            <p:nvPr/>
          </p:nvSpPr>
          <p:spPr bwMode="auto">
            <a:xfrm rot="16200000">
              <a:off x="-670" y="722"/>
              <a:ext cx="1634" cy="234"/>
            </a:xfrm>
            <a:prstGeom prst="rect">
              <a:avLst/>
            </a:prstGeom>
            <a:noFill/>
            <a:ln w="12700">
              <a:noFill/>
              <a:miter lim="800000"/>
              <a:headEnd/>
              <a:tailEnd/>
            </a:ln>
          </p:spPr>
          <p:txBody>
            <a:bodyPr wrap="none" lIns="0" tIns="0" rIns="0" bIns="0" anchor="ctr">
              <a:prstTxWarp prst="textNoShape">
                <a:avLst/>
              </a:prstTxWarp>
              <a:spAutoFit/>
            </a:bodyPr>
            <a:lstStyle/>
            <a:p>
              <a:r>
                <a:rPr lang="en-US" sz="1700" dirty="0">
                  <a:latin typeface="Optima" charset="0"/>
                  <a:ea typeface="Optima" charset="0"/>
                  <a:cs typeface="Optima" charset="0"/>
                  <a:sym typeface="Optima" charset="0"/>
                </a:rPr>
                <a:t>Brain Development</a:t>
              </a:r>
            </a:p>
          </p:txBody>
        </p:sp>
        <p:sp>
          <p:nvSpPr>
            <p:cNvPr id="15396" name="Rectangle 36"/>
            <p:cNvSpPr>
              <a:spLocks/>
            </p:cNvSpPr>
            <p:nvPr/>
          </p:nvSpPr>
          <p:spPr bwMode="auto">
            <a:xfrm rot="16200000">
              <a:off x="-749" y="2949"/>
              <a:ext cx="1802" cy="234"/>
            </a:xfrm>
            <a:prstGeom prst="rect">
              <a:avLst/>
            </a:prstGeom>
            <a:noFill/>
            <a:ln w="12700">
              <a:noFill/>
              <a:miter lim="800000"/>
              <a:headEnd/>
              <a:tailEnd/>
            </a:ln>
          </p:spPr>
          <p:txBody>
            <a:bodyPr wrap="none" lIns="0" tIns="0" rIns="0" bIns="0" anchor="ctr">
              <a:prstTxWarp prst="textNoShape">
                <a:avLst/>
              </a:prstTxWarp>
              <a:spAutoFit/>
            </a:bodyPr>
            <a:lstStyle/>
            <a:p>
              <a:r>
                <a:rPr lang="en-US" sz="1700" dirty="0">
                  <a:latin typeface="Optima" charset="0"/>
                  <a:ea typeface="Optima" charset="0"/>
                  <a:cs typeface="Optima" charset="0"/>
                  <a:sym typeface="Optima" charset="0"/>
                </a:rPr>
                <a:t>Neurological Disease</a:t>
              </a:r>
            </a:p>
          </p:txBody>
        </p:sp>
      </p:grpSp>
      <p:sp>
        <p:nvSpPr>
          <p:cNvPr id="15397" name="Rectangle 37"/>
          <p:cNvSpPr>
            <a:spLocks/>
          </p:cNvSpPr>
          <p:nvPr/>
        </p:nvSpPr>
        <p:spPr bwMode="auto">
          <a:xfrm>
            <a:off x="1202160" y="56830"/>
            <a:ext cx="6625774" cy="492443"/>
          </a:xfrm>
          <a:prstGeom prst="rect">
            <a:avLst/>
          </a:prstGeom>
          <a:noFill/>
          <a:ln w="12700">
            <a:noFill/>
            <a:miter lim="800000"/>
            <a:headEnd/>
            <a:tailEnd/>
          </a:ln>
        </p:spPr>
        <p:txBody>
          <a:bodyPr wrap="none" lIns="0" tIns="0" rIns="0" bIns="0" anchor="ctr">
            <a:prstTxWarp prst="textNoShape">
              <a:avLst/>
            </a:prstTxWarp>
            <a:spAutoFit/>
          </a:bodyPr>
          <a:lstStyle/>
          <a:p>
            <a:pPr>
              <a:tabLst>
                <a:tab pos="589338" algn="l"/>
                <a:tab pos="589338" algn="l"/>
              </a:tabLst>
            </a:pPr>
            <a:r>
              <a:rPr lang="en-US" sz="1700" dirty="0">
                <a:latin typeface="Optima" charset="0"/>
                <a:ea typeface="Optima" charset="0"/>
                <a:cs typeface="Optima" charset="0"/>
                <a:sym typeface="Optima" charset="0"/>
              </a:rPr>
              <a:t>Mark </a:t>
            </a:r>
            <a:r>
              <a:rPr lang="en-US" sz="1700" dirty="0" err="1">
                <a:latin typeface="Optima" charset="0"/>
                <a:ea typeface="Optima" charset="0"/>
                <a:cs typeface="Optima" charset="0"/>
                <a:sym typeface="Optima" charset="0"/>
              </a:rPr>
              <a:t>Zervas</a:t>
            </a:r>
            <a:r>
              <a:rPr lang="en-US" sz="1700" dirty="0">
                <a:latin typeface="Optima" charset="0"/>
                <a:ea typeface="Optima" charset="0"/>
                <a:cs typeface="Optima" charset="0"/>
                <a:sym typeface="Optima" charset="0"/>
              </a:rPr>
              <a:t>, Ph.D.</a:t>
            </a:r>
          </a:p>
          <a:p>
            <a:pPr>
              <a:tabLst>
                <a:tab pos="589338" algn="l"/>
                <a:tab pos="589338" algn="l"/>
              </a:tabLst>
            </a:pPr>
            <a:r>
              <a:rPr lang="en-US" sz="1500" i="1" dirty="0">
                <a:latin typeface="Optima" charset="0"/>
                <a:ea typeface="Optima" charset="0"/>
                <a:cs typeface="Optima" charset="0"/>
                <a:sym typeface="Optima" charset="0"/>
              </a:rPr>
              <a:t>Laboratory of Developmental Neurobiology, Genetics and Neurological Disease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smtClean="0"/>
              <a:t>Bienenstock/</a:t>
            </a:r>
            <a:r>
              <a:rPr lang="en-US" sz="2800" dirty="0" err="1" smtClean="0"/>
              <a:t>Geman</a:t>
            </a:r>
            <a:r>
              <a:rPr lang="en-US" sz="2800" dirty="0" smtClean="0"/>
              <a:t>/Harrison</a:t>
            </a:r>
            <a:endParaRPr lang="en-US" sz="2800" dirty="0"/>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23"/>
          <p:cNvPicPr>
            <a:picLocks noChangeAspect="1" noChangeArrowheads="1"/>
          </p:cNvPicPr>
          <p:nvPr/>
        </p:nvPicPr>
        <p:blipFill>
          <a:blip r:embed="rId3"/>
          <a:srcRect/>
          <a:stretch>
            <a:fillRect/>
          </a:stretch>
        </p:blipFill>
        <p:spPr bwMode="auto">
          <a:xfrm>
            <a:off x="182563" y="107950"/>
            <a:ext cx="735012" cy="1035050"/>
          </a:xfrm>
          <a:prstGeom prst="rect">
            <a:avLst/>
          </a:prstGeom>
          <a:noFill/>
          <a:ln w="9525">
            <a:noFill/>
            <a:miter lim="800000"/>
            <a:headEnd/>
            <a:tailEnd/>
          </a:ln>
        </p:spPr>
      </p:pic>
      <p:pic>
        <p:nvPicPr>
          <p:cNvPr id="14338" name="Picture 4" descr="BIBS_logo_Sm1.jpg"/>
          <p:cNvPicPr>
            <a:picLocks noChangeAspect="1"/>
          </p:cNvPicPr>
          <p:nvPr/>
        </p:nvPicPr>
        <p:blipFill>
          <a:blip r:embed="rId4"/>
          <a:srcRect/>
          <a:stretch>
            <a:fillRect/>
          </a:stretch>
        </p:blipFill>
        <p:spPr bwMode="auto">
          <a:xfrm>
            <a:off x="8077200" y="9525"/>
            <a:ext cx="889000" cy="1141413"/>
          </a:xfrm>
          <a:prstGeom prst="rect">
            <a:avLst/>
          </a:prstGeom>
          <a:noFill/>
          <a:ln w="9525">
            <a:noFill/>
            <a:miter lim="800000"/>
            <a:headEnd/>
            <a:tailEnd/>
          </a:ln>
        </p:spPr>
      </p:pic>
      <p:sp>
        <p:nvSpPr>
          <p:cNvPr id="14339" name="TextBox 5"/>
          <p:cNvSpPr txBox="1">
            <a:spLocks noChangeArrowheads="1"/>
          </p:cNvSpPr>
          <p:nvPr/>
        </p:nvSpPr>
        <p:spPr bwMode="auto">
          <a:xfrm>
            <a:off x="1143000" y="563563"/>
            <a:ext cx="6781800" cy="579437"/>
          </a:xfrm>
          <a:prstGeom prst="rect">
            <a:avLst/>
          </a:prstGeom>
          <a:noFill/>
          <a:ln w="9525">
            <a:noFill/>
            <a:miter lim="800000"/>
            <a:headEnd/>
            <a:tailEnd/>
          </a:ln>
        </p:spPr>
        <p:txBody>
          <a:bodyPr>
            <a:spAutoFit/>
          </a:bodyPr>
          <a:lstStyle/>
          <a:p>
            <a:pPr algn="ctr"/>
            <a:r>
              <a:rPr lang="en-US" sz="3200">
                <a:latin typeface="Calibri" pitchFamily="34" charset="0"/>
              </a:rPr>
              <a:t>Computational Neuroscience</a:t>
            </a:r>
          </a:p>
        </p:txBody>
      </p:sp>
      <p:sp>
        <p:nvSpPr>
          <p:cNvPr id="14340" name="TextBox 6"/>
          <p:cNvSpPr txBox="1">
            <a:spLocks noChangeArrowheads="1"/>
          </p:cNvSpPr>
          <p:nvPr/>
        </p:nvSpPr>
        <p:spPr bwMode="auto">
          <a:xfrm>
            <a:off x="182563" y="1828800"/>
            <a:ext cx="8783637" cy="1465263"/>
          </a:xfrm>
          <a:prstGeom prst="rect">
            <a:avLst/>
          </a:prstGeom>
          <a:noFill/>
          <a:ln w="9525">
            <a:noFill/>
            <a:miter lim="800000"/>
            <a:headEnd/>
            <a:tailEnd/>
          </a:ln>
        </p:spPr>
        <p:txBody>
          <a:bodyPr>
            <a:spAutoFit/>
          </a:bodyPr>
          <a:lstStyle/>
          <a:p>
            <a:r>
              <a:rPr lang="en-US" b="1">
                <a:latin typeface="Calibri" pitchFamily="34" charset="0"/>
              </a:rPr>
              <a:t>Investigators:</a:t>
            </a:r>
            <a:r>
              <a:rPr lang="en-US">
                <a:latin typeface="Calibri" pitchFamily="34" charset="0"/>
              </a:rPr>
              <a:t> </a:t>
            </a:r>
          </a:p>
          <a:p>
            <a:endParaRPr lang="en-US">
              <a:latin typeface="Calibri" pitchFamily="34" charset="0"/>
            </a:endParaRPr>
          </a:p>
          <a:p>
            <a:pPr marL="742950" lvl="1" indent="-285750"/>
            <a:r>
              <a:rPr lang="en-US" b="1">
                <a:latin typeface="Calibri" pitchFamily="34" charset="0"/>
              </a:rPr>
              <a:t>Elie Bienenstock</a:t>
            </a:r>
            <a:r>
              <a:rPr lang="en-US">
                <a:latin typeface="Calibri" pitchFamily="34" charset="0"/>
              </a:rPr>
              <a:t>, Neuroscience, Applied Math</a:t>
            </a:r>
          </a:p>
          <a:p>
            <a:pPr marL="742950" lvl="1" indent="-285750"/>
            <a:r>
              <a:rPr lang="en-US" b="1">
                <a:latin typeface="Calibri" pitchFamily="34" charset="0"/>
              </a:rPr>
              <a:t>Stuart Geman</a:t>
            </a:r>
            <a:r>
              <a:rPr lang="en-US">
                <a:latin typeface="Calibri" pitchFamily="34" charset="0"/>
              </a:rPr>
              <a:t>, Applied Math</a:t>
            </a:r>
          </a:p>
          <a:p>
            <a:pPr marL="742950" lvl="1" indent="-285750"/>
            <a:r>
              <a:rPr lang="en-US" b="1">
                <a:latin typeface="Calibri" pitchFamily="34" charset="0"/>
              </a:rPr>
              <a:t>Matthew Harrison</a:t>
            </a:r>
            <a:r>
              <a:rPr lang="en-US">
                <a:latin typeface="Calibri" pitchFamily="34" charset="0"/>
              </a:rPr>
              <a:t>, Applied Math</a:t>
            </a:r>
          </a:p>
        </p:txBody>
      </p:sp>
      <p:sp>
        <p:nvSpPr>
          <p:cNvPr id="14341" name="TextBox 8"/>
          <p:cNvSpPr txBox="1">
            <a:spLocks noChangeArrowheads="1"/>
          </p:cNvSpPr>
          <p:nvPr/>
        </p:nvSpPr>
        <p:spPr bwMode="auto">
          <a:xfrm>
            <a:off x="182563" y="3886200"/>
            <a:ext cx="8783637" cy="1739900"/>
          </a:xfrm>
          <a:prstGeom prst="rect">
            <a:avLst/>
          </a:prstGeom>
          <a:noFill/>
          <a:ln w="9525">
            <a:noFill/>
            <a:miter lim="800000"/>
            <a:headEnd/>
            <a:tailEnd/>
          </a:ln>
        </p:spPr>
        <p:txBody>
          <a:bodyPr>
            <a:spAutoFit/>
          </a:bodyPr>
          <a:lstStyle/>
          <a:p>
            <a:r>
              <a:rPr lang="en-US" b="1">
                <a:latin typeface="Calibri" pitchFamily="34" charset="0"/>
              </a:rPr>
              <a:t>Big questions:</a:t>
            </a:r>
          </a:p>
          <a:p>
            <a:endParaRPr lang="en-US" b="1">
              <a:latin typeface="Calibri" pitchFamily="34" charset="0"/>
            </a:endParaRPr>
          </a:p>
          <a:p>
            <a:pPr>
              <a:buFontTx/>
              <a:buChar char="•"/>
            </a:pPr>
            <a:r>
              <a:rPr lang="en-US">
                <a:latin typeface="Calibri" pitchFamily="34" charset="0"/>
              </a:rPr>
              <a:t>	How does the cortex perform computation?</a:t>
            </a:r>
          </a:p>
          <a:p>
            <a:pPr>
              <a:buFontTx/>
              <a:buChar char="•"/>
            </a:pPr>
            <a:r>
              <a:rPr lang="en-US">
                <a:latin typeface="Calibri" pitchFamily="34" charset="0"/>
              </a:rPr>
              <a:t>	How do our brains construct structured representations of the external world?</a:t>
            </a:r>
          </a:p>
          <a:p>
            <a:pPr>
              <a:buFontTx/>
              <a:buChar char="•"/>
            </a:pPr>
            <a:r>
              <a:rPr lang="en-US">
                <a:latin typeface="Calibri" pitchFamily="34" charset="0"/>
              </a:rPr>
              <a:t>	Can computational neuroscience learn from failures in computer vision?</a:t>
            </a:r>
          </a:p>
          <a:p>
            <a:pPr>
              <a:buFontTx/>
              <a:buChar char="•"/>
            </a:pPr>
            <a:r>
              <a:rPr lang="en-US">
                <a:latin typeface="Calibri" pitchFamily="34" charset="0"/>
              </a:rPr>
              <a:t>	Can computer vision learn from known (or merely plausible) neural mechanisms?</a:t>
            </a:r>
          </a:p>
        </p:txBody>
      </p:sp>
    </p:spTree>
    <p:extLst>
      <p:ext uri="{BB962C8B-B14F-4D97-AF65-F5344CB8AC3E}">
        <p14:creationId xmlns:p14="http://schemas.microsoft.com/office/powerpoint/2010/main" val="341379057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Box 5"/>
          <p:cNvSpPr txBox="1">
            <a:spLocks noChangeArrowheads="1"/>
          </p:cNvSpPr>
          <p:nvPr/>
        </p:nvSpPr>
        <p:spPr bwMode="auto">
          <a:xfrm>
            <a:off x="1295400" y="76200"/>
            <a:ext cx="6781800" cy="579438"/>
          </a:xfrm>
          <a:prstGeom prst="rect">
            <a:avLst/>
          </a:prstGeom>
          <a:noFill/>
          <a:ln w="9525">
            <a:noFill/>
            <a:miter lim="800000"/>
            <a:headEnd/>
            <a:tailEnd/>
          </a:ln>
        </p:spPr>
        <p:txBody>
          <a:bodyPr>
            <a:spAutoFit/>
          </a:bodyPr>
          <a:lstStyle/>
          <a:p>
            <a:pPr algn="ctr"/>
            <a:r>
              <a:rPr lang="en-US" sz="3200">
                <a:latin typeface="Calibri" pitchFamily="34" charset="0"/>
              </a:rPr>
              <a:t>Computational Neuroscience</a:t>
            </a:r>
          </a:p>
        </p:txBody>
      </p:sp>
      <p:pic>
        <p:nvPicPr>
          <p:cNvPr id="18439" name="Picture 12" descr="BCIs.jpg"/>
          <p:cNvPicPr>
            <a:picLocks noChangeAspect="1"/>
          </p:cNvPicPr>
          <p:nvPr/>
        </p:nvPicPr>
        <p:blipFill>
          <a:blip r:embed="rId3"/>
          <a:srcRect l="46031" b="65463"/>
          <a:stretch>
            <a:fillRect/>
          </a:stretch>
        </p:blipFill>
        <p:spPr bwMode="auto">
          <a:xfrm>
            <a:off x="4622800" y="1025525"/>
            <a:ext cx="1447800" cy="992188"/>
          </a:xfrm>
          <a:prstGeom prst="rect">
            <a:avLst/>
          </a:prstGeom>
          <a:noFill/>
          <a:ln w="9525">
            <a:noFill/>
            <a:miter lim="800000"/>
            <a:headEnd/>
            <a:tailEnd/>
          </a:ln>
        </p:spPr>
      </p:pic>
      <p:pic>
        <p:nvPicPr>
          <p:cNvPr id="18441" name="Picture 14"/>
          <p:cNvPicPr>
            <a:picLocks noChangeAspect="1" noChangeArrowheads="1"/>
          </p:cNvPicPr>
          <p:nvPr/>
        </p:nvPicPr>
        <p:blipFill>
          <a:blip r:embed="rId4"/>
          <a:srcRect l="3510" t="7689" r="8772" b="2615"/>
          <a:stretch>
            <a:fillRect/>
          </a:stretch>
        </p:blipFill>
        <p:spPr bwMode="auto">
          <a:xfrm>
            <a:off x="6248400" y="4772025"/>
            <a:ext cx="2717800" cy="1903413"/>
          </a:xfrm>
          <a:prstGeom prst="rect">
            <a:avLst/>
          </a:prstGeom>
          <a:noFill/>
          <a:ln w="9525">
            <a:noFill/>
            <a:miter lim="800000"/>
            <a:headEnd/>
            <a:tailEnd/>
          </a:ln>
        </p:spPr>
      </p:pic>
      <p:sp>
        <p:nvSpPr>
          <p:cNvPr id="18442" name="TextBox 8"/>
          <p:cNvSpPr txBox="1">
            <a:spLocks noChangeArrowheads="1"/>
          </p:cNvSpPr>
          <p:nvPr/>
        </p:nvSpPr>
        <p:spPr bwMode="auto">
          <a:xfrm>
            <a:off x="1584325" y="1828800"/>
            <a:ext cx="5045075" cy="3937000"/>
          </a:xfrm>
          <a:prstGeom prst="rect">
            <a:avLst/>
          </a:prstGeom>
          <a:noFill/>
          <a:ln w="9525">
            <a:noFill/>
            <a:miter lim="800000"/>
            <a:headEnd/>
            <a:tailEnd/>
          </a:ln>
        </p:spPr>
        <p:txBody>
          <a:bodyPr>
            <a:spAutoFit/>
          </a:bodyPr>
          <a:lstStyle/>
          <a:p>
            <a:r>
              <a:rPr lang="en-US" b="1">
                <a:latin typeface="Calibri" pitchFamily="34" charset="0"/>
              </a:rPr>
              <a:t>Techniques:</a:t>
            </a:r>
          </a:p>
          <a:p>
            <a:endParaRPr lang="en-US" b="1">
              <a:latin typeface="Calibri" pitchFamily="34" charset="0"/>
            </a:endParaRPr>
          </a:p>
          <a:p>
            <a:pPr>
              <a:buFontTx/>
              <a:buChar char="•"/>
            </a:pPr>
            <a:r>
              <a:rPr lang="en-US">
                <a:latin typeface="Calibri" pitchFamily="34" charset="0"/>
              </a:rPr>
              <a:t>	[Geman, Harrison, Paradiso] Non-parametric statistics (e.g. the “jitter” method, the “excursion” method) for the analysis of multi-electrode-array data from visual cortex of behaving monkeys</a:t>
            </a:r>
          </a:p>
          <a:p>
            <a:endParaRPr lang="en-US">
              <a:latin typeface="Calibri" pitchFamily="34" charset="0"/>
            </a:endParaRPr>
          </a:p>
          <a:p>
            <a:pPr>
              <a:buFontTx/>
              <a:buChar char="•"/>
            </a:pPr>
            <a:r>
              <a:rPr lang="en-US">
                <a:latin typeface="Calibri" pitchFamily="34" charset="0"/>
              </a:rPr>
              <a:t>	[Bienenstock, H. Slovin (BIU)] Non-parametric statistics for the analysis of VSDI data from visual cortex of behaving monkeys</a:t>
            </a:r>
          </a:p>
          <a:p>
            <a:endParaRPr lang="en-US">
              <a:latin typeface="Calibri" pitchFamily="34" charset="0"/>
            </a:endParaRPr>
          </a:p>
          <a:p>
            <a:pPr>
              <a:buFontTx/>
              <a:buChar char="•"/>
            </a:pPr>
            <a:r>
              <a:rPr lang="en-US">
                <a:latin typeface="Calibri" pitchFamily="34" charset="0"/>
              </a:rPr>
              <a:t>	[Geman, Bienenstock] Generative Bayesian models in computational vision and computational linguistics</a:t>
            </a:r>
          </a:p>
        </p:txBody>
      </p:sp>
      <p:pic>
        <p:nvPicPr>
          <p:cNvPr id="18443" name="Picture 11"/>
          <p:cNvPicPr>
            <a:picLocks noChangeAspect="1" noChangeArrowheads="1"/>
          </p:cNvPicPr>
          <p:nvPr/>
        </p:nvPicPr>
        <p:blipFill>
          <a:blip r:embed="rId5"/>
          <a:srcRect l="32254" t="16064" r="28639" b="14799"/>
          <a:stretch>
            <a:fillRect/>
          </a:stretch>
        </p:blipFill>
        <p:spPr bwMode="auto">
          <a:xfrm>
            <a:off x="6457950" y="1025525"/>
            <a:ext cx="2508250" cy="3622675"/>
          </a:xfrm>
          <a:prstGeom prst="rect">
            <a:avLst/>
          </a:prstGeom>
          <a:noFill/>
          <a:ln w="9525">
            <a:noFill/>
            <a:miter lim="800000"/>
            <a:headEnd/>
            <a:tailEnd/>
          </a:ln>
          <a:effectLst/>
        </p:spPr>
      </p:pic>
      <p:pic>
        <p:nvPicPr>
          <p:cNvPr id="18444" name="Picture 12"/>
          <p:cNvPicPr>
            <a:picLocks noChangeAspect="1" noChangeArrowheads="1"/>
          </p:cNvPicPr>
          <p:nvPr/>
        </p:nvPicPr>
        <p:blipFill>
          <a:blip r:embed="rId6"/>
          <a:srcRect l="33575" t="14708" r="21257" b="7501"/>
          <a:stretch>
            <a:fillRect/>
          </a:stretch>
        </p:blipFill>
        <p:spPr bwMode="auto">
          <a:xfrm>
            <a:off x="79375" y="1568450"/>
            <a:ext cx="1562100" cy="4679950"/>
          </a:xfrm>
          <a:prstGeom prst="rect">
            <a:avLst/>
          </a:prstGeom>
          <a:noFill/>
          <a:ln w="9525">
            <a:noFill/>
            <a:miter lim="800000"/>
            <a:headEnd/>
            <a:tailEnd/>
          </a:ln>
          <a:effectLst/>
        </p:spPr>
      </p:pic>
    </p:spTree>
    <p:extLst>
      <p:ext uri="{BB962C8B-B14F-4D97-AF65-F5344CB8AC3E}">
        <p14:creationId xmlns:p14="http://schemas.microsoft.com/office/powerpoint/2010/main" val="105706607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smtClean="0"/>
              <a:t>Burwell/Moore</a:t>
            </a:r>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71016" y="6007608"/>
            <a:ext cx="7772400" cy="804672"/>
          </a:xfrm>
        </p:spPr>
        <p:style>
          <a:lnRef idx="1">
            <a:schemeClr val="accent1"/>
          </a:lnRef>
          <a:fillRef idx="3">
            <a:schemeClr val="accent1"/>
          </a:fillRef>
          <a:effectRef idx="2">
            <a:schemeClr val="accent1"/>
          </a:effectRef>
          <a:fontRef idx="minor">
            <a:schemeClr val="lt1"/>
          </a:fontRef>
        </p:style>
        <p:txBody>
          <a:bodyPr/>
          <a:lstStyle/>
          <a:p>
            <a:pPr algn="r"/>
            <a:r>
              <a:rPr lang="en-US" sz="2800" dirty="0" smtClean="0"/>
              <a:t>Paradiso/Sheinberg</a:t>
            </a:r>
            <a:endParaRPr lang="en-US" sz="2800" dirty="0"/>
          </a:p>
        </p:txBody>
      </p:sp>
      <p:pic>
        <p:nvPicPr>
          <p:cNvPr id="3"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Text Box 3138"/>
          <p:cNvSpPr txBox="1">
            <a:spLocks noChangeArrowheads="1"/>
          </p:cNvSpPr>
          <p:nvPr/>
        </p:nvSpPr>
        <p:spPr bwMode="auto">
          <a:xfrm>
            <a:off x="7985286" y="571501"/>
            <a:ext cx="184308" cy="17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8" rIns="91418" bIns="45708">
            <a:spAutoFit/>
          </a:bodyPr>
          <a:lstStyle>
            <a:lvl1pPr defTabSz="1012825" eaLnBrk="0" hangingPunct="0">
              <a:defRPr sz="3200">
                <a:solidFill>
                  <a:srgbClr val="FFFFFF"/>
                </a:solidFill>
                <a:latin typeface="Gill Sans" charset="0"/>
                <a:ea typeface="ヒラギノ角ゴ ProN W3" charset="0"/>
                <a:cs typeface="ヒラギノ角ゴ ProN W3" charset="0"/>
                <a:sym typeface="Gill Sans" charset="0"/>
              </a:defRPr>
            </a:lvl1pPr>
            <a:lvl2pPr marL="742950" indent="-285750" defTabSz="1012825" eaLnBrk="0" hangingPunct="0">
              <a:defRPr sz="3200">
                <a:solidFill>
                  <a:srgbClr val="FFFFFF"/>
                </a:solidFill>
                <a:latin typeface="Gill Sans" charset="0"/>
                <a:ea typeface="ヒラギノ角ゴ ProN W3" charset="0"/>
                <a:cs typeface="ヒラギノ角ゴ ProN W3" charset="0"/>
                <a:sym typeface="Gill Sans" charset="0"/>
              </a:defRPr>
            </a:lvl2pPr>
            <a:lvl3pPr marL="1143000" indent="-228600" defTabSz="1012825" eaLnBrk="0" hangingPunct="0">
              <a:defRPr sz="3200">
                <a:solidFill>
                  <a:srgbClr val="FFFFFF"/>
                </a:solidFill>
                <a:latin typeface="Gill Sans" charset="0"/>
                <a:ea typeface="ヒラギノ角ゴ ProN W3" charset="0"/>
                <a:cs typeface="ヒラギノ角ゴ ProN W3" charset="0"/>
                <a:sym typeface="Gill Sans" charset="0"/>
              </a:defRPr>
            </a:lvl3pPr>
            <a:lvl4pPr marL="1600200" indent="-228600" defTabSz="1012825" eaLnBrk="0" hangingPunct="0">
              <a:defRPr sz="3200">
                <a:solidFill>
                  <a:srgbClr val="FFFFFF"/>
                </a:solidFill>
                <a:latin typeface="Gill Sans" charset="0"/>
                <a:ea typeface="ヒラギノ角ゴ ProN W3" charset="0"/>
                <a:cs typeface="ヒラギノ角ゴ ProN W3" charset="0"/>
                <a:sym typeface="Gill Sans" charset="0"/>
              </a:defRPr>
            </a:lvl4pPr>
            <a:lvl5pPr marL="2057400" indent="-228600" defTabSz="1012825" eaLnBrk="0" hangingPunct="0">
              <a:defRPr sz="3200">
                <a:solidFill>
                  <a:srgbClr val="FFFFFF"/>
                </a:solidFill>
                <a:latin typeface="Gill Sans" charset="0"/>
                <a:ea typeface="ヒラギノ角ゴ ProN W3" charset="0"/>
                <a:cs typeface="ヒラギノ角ゴ ProN W3" charset="0"/>
                <a:sym typeface="Gill Sans" charset="0"/>
              </a:defRPr>
            </a:lvl5pPr>
            <a:lvl6pPr marL="2514600" indent="-228600" algn="ctr" defTabSz="1012825"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6pPr>
            <a:lvl7pPr marL="2971800" indent="-228600" algn="ctr" defTabSz="1012825"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7pPr>
            <a:lvl8pPr marL="3429000" indent="-228600" algn="ctr" defTabSz="1012825"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8pPr>
            <a:lvl9pPr marL="3886200" indent="-228600" algn="ctr" defTabSz="1012825"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9pPr>
          </a:lstStyle>
          <a:p>
            <a:pPr algn="ctr" eaLnBrk="1" fontAlgn="base" hangingPunct="1">
              <a:spcBef>
                <a:spcPct val="0"/>
              </a:spcBef>
              <a:spcAft>
                <a:spcPct val="0"/>
              </a:spcAft>
            </a:pPr>
            <a:endParaRPr lang="en-US" sz="500">
              <a:latin typeface="Calibri" charset="0"/>
            </a:endParaRPr>
          </a:p>
        </p:txBody>
      </p:sp>
      <p:sp>
        <p:nvSpPr>
          <p:cNvPr id="20483" name="Text Box 89"/>
          <p:cNvSpPr txBox="1">
            <a:spLocks noChangeArrowheads="1"/>
          </p:cNvSpPr>
          <p:nvPr/>
        </p:nvSpPr>
        <p:spPr bwMode="auto">
          <a:xfrm>
            <a:off x="3271894" y="2787492"/>
            <a:ext cx="38466" cy="9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9047" tIns="9523" rIns="19047" bIns="9523">
            <a:spAutoFit/>
          </a:bodyPr>
          <a:lstStyle>
            <a:lvl1pPr eaLnBrk="0" hangingPunct="0">
              <a:defRPr sz="3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3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3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3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3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9pPr>
          </a:lstStyle>
          <a:p>
            <a:pPr algn="ctr" defTabSz="822960" eaLnBrk="1" fontAlgn="base" hangingPunct="1">
              <a:spcBef>
                <a:spcPct val="0"/>
              </a:spcBef>
              <a:spcAft>
                <a:spcPct val="0"/>
              </a:spcAft>
            </a:pPr>
            <a:endParaRPr lang="en-US" sz="500"/>
          </a:p>
        </p:txBody>
      </p:sp>
      <p:sp>
        <p:nvSpPr>
          <p:cNvPr id="20484" name="Text Box 112"/>
          <p:cNvSpPr txBox="1">
            <a:spLocks noChangeArrowheads="1"/>
          </p:cNvSpPr>
          <p:nvPr/>
        </p:nvSpPr>
        <p:spPr bwMode="auto">
          <a:xfrm>
            <a:off x="3386194" y="1385888"/>
            <a:ext cx="38466" cy="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9047" tIns="9523" rIns="19047" bIns="9523">
            <a:spAutoFit/>
          </a:bodyPr>
          <a:lstStyle>
            <a:lvl1pPr eaLnBrk="0" hangingPunct="0">
              <a:defRPr sz="3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3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3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3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3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9pPr>
          </a:lstStyle>
          <a:p>
            <a:pPr algn="ctr" defTabSz="822960" eaLnBrk="1" fontAlgn="base" hangingPunct="1">
              <a:spcBef>
                <a:spcPct val="0"/>
              </a:spcBef>
              <a:spcAft>
                <a:spcPct val="0"/>
              </a:spcAft>
            </a:pPr>
            <a:endParaRPr lang="en-US" sz="400"/>
          </a:p>
        </p:txBody>
      </p:sp>
      <p:sp>
        <p:nvSpPr>
          <p:cNvPr id="20485" name="Text Box 141"/>
          <p:cNvSpPr txBox="1">
            <a:spLocks noChangeArrowheads="1"/>
          </p:cNvSpPr>
          <p:nvPr/>
        </p:nvSpPr>
        <p:spPr bwMode="auto">
          <a:xfrm>
            <a:off x="5360725" y="2008823"/>
            <a:ext cx="38466" cy="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9047" tIns="9523" rIns="19047" bIns="9523">
            <a:spAutoFit/>
          </a:bodyPr>
          <a:lstStyle>
            <a:lvl1pPr eaLnBrk="0" hangingPunct="0">
              <a:defRPr sz="3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3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3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3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3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9pPr>
          </a:lstStyle>
          <a:p>
            <a:pPr algn="ctr" defTabSz="822960" eaLnBrk="1" fontAlgn="base" hangingPunct="1">
              <a:spcBef>
                <a:spcPct val="0"/>
              </a:spcBef>
              <a:spcAft>
                <a:spcPct val="0"/>
              </a:spcAft>
            </a:pPr>
            <a:endParaRPr lang="en-US" sz="400">
              <a:solidFill>
                <a:srgbClr val="FFFBF2"/>
              </a:solidFill>
            </a:endParaRPr>
          </a:p>
        </p:txBody>
      </p:sp>
      <p:sp>
        <p:nvSpPr>
          <p:cNvPr id="20486" name="Text Box 1159"/>
          <p:cNvSpPr txBox="1">
            <a:spLocks noChangeArrowheads="1"/>
          </p:cNvSpPr>
          <p:nvPr/>
        </p:nvSpPr>
        <p:spPr bwMode="auto">
          <a:xfrm>
            <a:off x="355815" y="3004663"/>
            <a:ext cx="38466" cy="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9047" tIns="9523" rIns="19047" bIns="9523">
            <a:spAutoFit/>
          </a:bodyPr>
          <a:lstStyle>
            <a:lvl1pPr eaLnBrk="0" hangingPunct="0">
              <a:defRPr sz="3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3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3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3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3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3200">
                <a:solidFill>
                  <a:srgbClr val="FFFFFF"/>
                </a:solidFill>
                <a:latin typeface="Gill Sans" charset="0"/>
                <a:ea typeface="ヒラギノ角ゴ ProN W3" charset="0"/>
                <a:cs typeface="ヒラギノ角ゴ ProN W3" charset="0"/>
                <a:sym typeface="Gill Sans" charset="0"/>
              </a:defRPr>
            </a:lvl9pPr>
          </a:lstStyle>
          <a:p>
            <a:pPr algn="ctr" defTabSz="822960" eaLnBrk="1" fontAlgn="base" hangingPunct="1">
              <a:spcBef>
                <a:spcPct val="0"/>
              </a:spcBef>
              <a:spcAft>
                <a:spcPct val="0"/>
              </a:spcAft>
            </a:pPr>
            <a:endParaRPr lang="en-US" smtClean="0">
              <a:latin typeface="Calibri" charset="0"/>
            </a:endParaRPr>
          </a:p>
        </p:txBody>
      </p:sp>
      <p:sp>
        <p:nvSpPr>
          <p:cNvPr id="3082" name="TextBox 17"/>
          <p:cNvSpPr txBox="1">
            <a:spLocks noChangeArrowheads="1"/>
          </p:cNvSpPr>
          <p:nvPr/>
        </p:nvSpPr>
        <p:spPr bwMode="auto">
          <a:xfrm>
            <a:off x="0" y="617221"/>
            <a:ext cx="9144000" cy="769439"/>
          </a:xfrm>
          <a:prstGeom prst="rect">
            <a:avLst/>
          </a:prstGeom>
          <a:noFill/>
          <a:ln w="9525">
            <a:noFill/>
            <a:miter lim="800000"/>
            <a:headEnd/>
            <a:tailEnd/>
          </a:ln>
        </p:spPr>
        <p:txBody>
          <a:bodyPr lIns="91438" tIns="45718" rIns="91438" bIns="45718">
            <a:spAutoFit/>
          </a:bodyPr>
          <a:lstStyle/>
          <a:p>
            <a:pPr algn="ctr" defTabSz="822960" fontAlgn="base">
              <a:spcBef>
                <a:spcPct val="0"/>
              </a:spcBef>
              <a:spcAft>
                <a:spcPct val="0"/>
              </a:spcAft>
              <a:defRPr/>
            </a:pPr>
            <a:r>
              <a:rPr lang="en-US" sz="2200" dirty="0">
                <a:solidFill>
                  <a:srgbClr val="00040D"/>
                </a:solidFill>
                <a:effectLst>
                  <a:outerShdw blurRad="38100" dist="38100" dir="2700000" algn="tl">
                    <a:srgbClr val="000000">
                      <a:alpha val="43137"/>
                    </a:srgbClr>
                  </a:outerShdw>
                </a:effectLst>
                <a:latin typeface="Calibri" pitchFamily="34" charset="0"/>
                <a:ea typeface="ヒラギノ角ゴ ProN W3" charset="-128"/>
                <a:cs typeface="Arial" charset="0"/>
                <a:sym typeface="Gill Sans" charset="0"/>
              </a:rPr>
              <a:t>How do individual structures in the medial temporal lobe interact in learning, memory, and navigation?    What do attention and context have to do with it ?</a:t>
            </a:r>
            <a:endParaRPr lang="en-US" sz="2200" dirty="0">
              <a:solidFill>
                <a:srgbClr val="00040D"/>
              </a:solidFill>
              <a:effectLst>
                <a:outerShdw blurRad="38100" dist="38100" dir="2700000" algn="tl">
                  <a:srgbClr val="000000">
                    <a:alpha val="43137"/>
                  </a:srgbClr>
                </a:outerShdw>
              </a:effectLst>
              <a:latin typeface="Calibri" pitchFamily="34" charset="0"/>
              <a:ea typeface="ヒラギノ角ゴ ProN W3" charset="-128"/>
              <a:cs typeface="ヒラギノ角ゴ ProN W3" charset="0"/>
              <a:sym typeface="Gill Sans" charset="0"/>
            </a:endParaRPr>
          </a:p>
        </p:txBody>
      </p:sp>
      <p:sp>
        <p:nvSpPr>
          <p:cNvPr id="19" name="TextBox 18"/>
          <p:cNvSpPr txBox="1"/>
          <p:nvPr/>
        </p:nvSpPr>
        <p:spPr>
          <a:xfrm>
            <a:off x="0" y="137160"/>
            <a:ext cx="9144000" cy="525780"/>
          </a:xfrm>
          <a:prstGeom prst="rect">
            <a:avLst/>
          </a:prstGeom>
          <a:noFill/>
        </p:spPr>
        <p:txBody>
          <a:bodyPr lIns="82295" tIns="41148" rIns="82295" bIns="41148">
            <a:spAutoFit/>
          </a:bodyPr>
          <a:lstStyle/>
          <a:p>
            <a:pPr algn="ctr" defTabSz="822960" fontAlgn="base">
              <a:spcBef>
                <a:spcPct val="0"/>
              </a:spcBef>
              <a:spcAft>
                <a:spcPct val="0"/>
              </a:spcAft>
              <a:defRPr/>
            </a:pPr>
            <a:r>
              <a:rPr lang="en-US" sz="2900" b="1" dirty="0">
                <a:solidFill>
                  <a:srgbClr val="00040D"/>
                </a:solidFill>
                <a:effectLst>
                  <a:outerShdw blurRad="38100" dist="38100" dir="2700000" algn="tl">
                    <a:srgbClr val="000000">
                      <a:alpha val="43137"/>
                    </a:srgbClr>
                  </a:outerShdw>
                </a:effectLst>
                <a:latin typeface="Arial"/>
                <a:ea typeface="ヒラギノ角ゴ ProN W3" charset="-128"/>
                <a:cs typeface="Arial" pitchFamily="34" charset="0"/>
                <a:sym typeface="Gill Sans" charset="0"/>
              </a:rPr>
              <a:t>Burwell Lab: Rodent Models of Human Cognition</a:t>
            </a:r>
            <a:endParaRPr lang="en-US" sz="2900" b="1" dirty="0">
              <a:solidFill>
                <a:srgbClr val="00040D"/>
              </a:solidFill>
              <a:effectLst>
                <a:outerShdw blurRad="38100" dist="38100" dir="2700000" algn="tl">
                  <a:srgbClr val="000000">
                    <a:alpha val="43137"/>
                  </a:srgbClr>
                </a:outerShdw>
              </a:effectLst>
              <a:latin typeface="Arial"/>
              <a:ea typeface="ヒラギノ角ゴ ProN W3" charset="-128"/>
              <a:cs typeface="ヒラギノ角ゴ ProN W3" charset="0"/>
              <a:sym typeface="Gill Sans" charset="0"/>
            </a:endParaRPr>
          </a:p>
        </p:txBody>
      </p:sp>
      <p:grpSp>
        <p:nvGrpSpPr>
          <p:cNvPr id="2" name="Group 35"/>
          <p:cNvGrpSpPr>
            <a:grpSpLocks/>
          </p:cNvGrpSpPr>
          <p:nvPr/>
        </p:nvGrpSpPr>
        <p:grpSpPr bwMode="auto">
          <a:xfrm>
            <a:off x="4160520" y="1440180"/>
            <a:ext cx="4983480" cy="2125980"/>
            <a:chOff x="4622800" y="1600200"/>
            <a:chExt cx="5537200" cy="2361824"/>
          </a:xfrm>
        </p:grpSpPr>
        <p:sp>
          <p:nvSpPr>
            <p:cNvPr id="20506" name="Rectangle 15"/>
            <p:cNvSpPr>
              <a:spLocks noChangeArrowheads="1"/>
            </p:cNvSpPr>
            <p:nvPr/>
          </p:nvSpPr>
          <p:spPr bwMode="auto">
            <a:xfrm>
              <a:off x="4627141" y="1600200"/>
              <a:ext cx="5248191" cy="49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599" tIns="50799" rIns="101599" bIns="50799">
              <a:spAutoFit/>
            </a:bodyPr>
            <a:lstStyle/>
            <a:p>
              <a:pPr algn="ctr" defTabSz="822960" fontAlgn="base">
                <a:spcBef>
                  <a:spcPct val="0"/>
                </a:spcBef>
                <a:spcAft>
                  <a:spcPct val="0"/>
                </a:spcAft>
              </a:pPr>
              <a:r>
                <a:rPr lang="en-US" sz="2200">
                  <a:solidFill>
                    <a:srgbClr val="220FB1"/>
                  </a:solidFill>
                  <a:latin typeface="Calibri" charset="0"/>
                  <a:ea typeface="ヒラギノ角ゴ ProN W3" charset="0"/>
                  <a:cs typeface="Arial" charset="0"/>
                  <a:sym typeface="Gill Sans" charset="0"/>
                </a:rPr>
                <a:t>Postrhinal Cortex Links Object to Places</a:t>
              </a:r>
              <a:endParaRPr lang="en-US" sz="2200">
                <a:solidFill>
                  <a:srgbClr val="220FB1"/>
                </a:solidFill>
                <a:latin typeface="Calibri" charset="0"/>
                <a:ea typeface="ヒラギノ角ゴ ProN W3" charset="0"/>
                <a:cs typeface="ヒラギノ角ゴ ProN W3" charset="0"/>
                <a:sym typeface="Gill Sans" charset="0"/>
              </a:endParaRPr>
            </a:p>
          </p:txBody>
        </p:sp>
        <p:pic>
          <p:nvPicPr>
            <p:cNvPr id="2050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22800" y="2209800"/>
              <a:ext cx="5537200" cy="175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grpSp>
      <p:grpSp>
        <p:nvGrpSpPr>
          <p:cNvPr id="3" name="Group 37"/>
          <p:cNvGrpSpPr>
            <a:grpSpLocks/>
          </p:cNvGrpSpPr>
          <p:nvPr/>
        </p:nvGrpSpPr>
        <p:grpSpPr bwMode="auto">
          <a:xfrm>
            <a:off x="-8858" y="3617807"/>
            <a:ext cx="3907918" cy="3284857"/>
            <a:chOff x="-9843" y="4019788"/>
            <a:chExt cx="4342130" cy="3649283"/>
          </a:xfrm>
        </p:grpSpPr>
        <p:sp>
          <p:nvSpPr>
            <p:cNvPr id="20501" name="Rectangle 18"/>
            <p:cNvSpPr>
              <a:spLocks noChangeArrowheads="1"/>
            </p:cNvSpPr>
            <p:nvPr/>
          </p:nvSpPr>
          <p:spPr bwMode="auto">
            <a:xfrm>
              <a:off x="0" y="4019788"/>
              <a:ext cx="4318000" cy="86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9" tIns="50799" rIns="101599" bIns="50799">
              <a:spAutoFit/>
            </a:bodyPr>
            <a:lstStyle/>
            <a:p>
              <a:pPr defTabSz="822960" fontAlgn="base">
                <a:spcBef>
                  <a:spcPct val="0"/>
                </a:spcBef>
                <a:spcAft>
                  <a:spcPct val="0"/>
                </a:spcAft>
              </a:pPr>
              <a:r>
                <a:rPr lang="en-US" sz="2200" dirty="0">
                  <a:solidFill>
                    <a:srgbClr val="220FB1"/>
                  </a:solidFill>
                  <a:latin typeface="Calibri" charset="0"/>
                  <a:ea typeface="ヒラギノ角ゴ ProN W3" charset="0"/>
                  <a:cs typeface="Arial" charset="0"/>
                  <a:sym typeface="Gill Sans" charset="0"/>
                </a:rPr>
                <a:t>Hippocampus responses to:</a:t>
              </a:r>
            </a:p>
            <a:p>
              <a:pPr defTabSz="822960" fontAlgn="base">
                <a:spcBef>
                  <a:spcPct val="0"/>
                </a:spcBef>
                <a:spcAft>
                  <a:spcPct val="0"/>
                </a:spcAft>
              </a:pPr>
              <a:r>
                <a:rPr lang="en-US" sz="2200" dirty="0">
                  <a:solidFill>
                    <a:srgbClr val="220FB1"/>
                  </a:solidFill>
                  <a:latin typeface="Calibri" charset="0"/>
                  <a:ea typeface="ヒラギノ角ゴ ProN W3" charset="0"/>
                  <a:cs typeface="Arial" charset="0"/>
                  <a:sym typeface="Gill Sans" charset="0"/>
                </a:rPr>
                <a:t>        Landmarks  </a:t>
              </a:r>
              <a:r>
                <a:rPr lang="en-US" sz="2200" dirty="0" err="1">
                  <a:solidFill>
                    <a:srgbClr val="220FB1"/>
                  </a:solidFill>
                  <a:latin typeface="Calibri" charset="0"/>
                  <a:ea typeface="ヒラギノ角ゴ ProN W3" charset="0"/>
                  <a:cs typeface="Arial" charset="0"/>
                  <a:sym typeface="Gill Sans" charset="0"/>
                </a:rPr>
                <a:t>vs</a:t>
              </a:r>
              <a:r>
                <a:rPr lang="en-US" sz="2200" dirty="0">
                  <a:solidFill>
                    <a:srgbClr val="220FB1"/>
                  </a:solidFill>
                  <a:latin typeface="Calibri" charset="0"/>
                  <a:ea typeface="ヒラギノ角ゴ ProN W3" charset="0"/>
                  <a:cs typeface="Arial" charset="0"/>
                  <a:sym typeface="Gill Sans" charset="0"/>
                </a:rPr>
                <a:t>      Objects</a:t>
              </a:r>
              <a:endParaRPr lang="en-US" sz="2200" dirty="0">
                <a:solidFill>
                  <a:srgbClr val="220FB1"/>
                </a:solidFill>
                <a:latin typeface="Calibri" charset="0"/>
                <a:ea typeface="ヒラギノ角ゴ ProN W3" charset="0"/>
                <a:cs typeface="ヒラギノ角ゴ ProN W3" charset="0"/>
                <a:sym typeface="Gill Sans" charset="0"/>
              </a:endParaRPr>
            </a:p>
          </p:txBody>
        </p:sp>
        <p:sp>
          <p:nvSpPr>
            <p:cNvPr id="3085" name="Rectangle 19"/>
            <p:cNvSpPr>
              <a:spLocks noChangeArrowheads="1"/>
            </p:cNvSpPr>
            <p:nvPr/>
          </p:nvSpPr>
          <p:spPr bwMode="auto">
            <a:xfrm rot="16200000">
              <a:off x="-277736" y="5982637"/>
              <a:ext cx="1003147" cy="467362"/>
            </a:xfrm>
            <a:prstGeom prst="rect">
              <a:avLst/>
            </a:prstGeom>
            <a:noFill/>
            <a:ln w="9525">
              <a:noFill/>
              <a:miter lim="800000"/>
              <a:headEnd/>
              <a:tailEnd/>
            </a:ln>
          </p:spPr>
          <p:txBody>
            <a:bodyPr lIns="101599" tIns="50799" rIns="101599" bIns="50799">
              <a:spAutoFit/>
            </a:bodyPr>
            <a:lstStyle/>
            <a:p>
              <a:pPr algn="ctr" defTabSz="822960" fontAlgn="base">
                <a:lnSpc>
                  <a:spcPts val="1200"/>
                </a:lnSpc>
                <a:spcBef>
                  <a:spcPct val="0"/>
                </a:spcBef>
                <a:spcAft>
                  <a:spcPct val="0"/>
                </a:spcAft>
                <a:defRPr/>
              </a:pPr>
              <a:r>
                <a:rPr lang="en-US" sz="1400" dirty="0">
                  <a:solidFill>
                    <a:srgbClr val="00040D"/>
                  </a:solidFill>
                  <a:latin typeface="Calibri" pitchFamily="34" charset="0"/>
                  <a:ea typeface="ヒラギノ角ゴ ProN W3" charset="-128"/>
                  <a:cs typeface="Arial" charset="0"/>
                  <a:sym typeface="Gill Sans" charset="0"/>
                </a:rPr>
                <a:t> </a:t>
              </a:r>
              <a:r>
                <a:rPr lang="en-US" sz="1400" dirty="0">
                  <a:solidFill>
                    <a:srgbClr val="00040D">
                      <a:lumMod val="75000"/>
                      <a:lumOff val="25000"/>
                    </a:srgbClr>
                  </a:solidFill>
                  <a:latin typeface="Calibri" pitchFamily="34" charset="0"/>
                  <a:ea typeface="ヒラギノ角ゴ ProN W3" charset="-128"/>
                  <a:cs typeface="Arial" charset="0"/>
                  <a:sym typeface="Gill Sans" charset="0"/>
                </a:rPr>
                <a:t>Double       Rotation</a:t>
              </a:r>
              <a:endParaRPr lang="en-US" sz="1400" dirty="0">
                <a:solidFill>
                  <a:srgbClr val="00040D">
                    <a:lumMod val="75000"/>
                    <a:lumOff val="25000"/>
                  </a:srgbClr>
                </a:solidFill>
                <a:latin typeface="Calibri" pitchFamily="34" charset="0"/>
                <a:ea typeface="ヒラギノ角ゴ ProN W3" charset="-128"/>
                <a:cs typeface="ヒラギノ角ゴ ProN W3" charset="0"/>
                <a:sym typeface="Gill Sans" charset="0"/>
              </a:endParaRPr>
            </a:p>
          </p:txBody>
        </p:sp>
        <p:sp>
          <p:nvSpPr>
            <p:cNvPr id="3086" name="Rectangle 20"/>
            <p:cNvSpPr>
              <a:spLocks noChangeArrowheads="1"/>
            </p:cNvSpPr>
            <p:nvPr/>
          </p:nvSpPr>
          <p:spPr bwMode="auto">
            <a:xfrm rot="16200000">
              <a:off x="-1169783" y="6098362"/>
              <a:ext cx="2688815" cy="353371"/>
            </a:xfrm>
            <a:prstGeom prst="rect">
              <a:avLst/>
            </a:prstGeom>
            <a:noFill/>
            <a:ln w="9525">
              <a:noFill/>
              <a:miter lim="800000"/>
              <a:headEnd/>
              <a:tailEnd/>
            </a:ln>
          </p:spPr>
          <p:txBody>
            <a:bodyPr lIns="101599" tIns="50799" rIns="101599" bIns="50799">
              <a:spAutoFit/>
            </a:bodyPr>
            <a:lstStyle/>
            <a:p>
              <a:pPr algn="ctr" defTabSz="822960" fontAlgn="base">
                <a:spcBef>
                  <a:spcPct val="0"/>
                </a:spcBef>
                <a:spcAft>
                  <a:spcPct val="0"/>
                </a:spcAft>
                <a:defRPr/>
              </a:pPr>
              <a:r>
                <a:rPr lang="en-US" sz="1400" dirty="0">
                  <a:solidFill>
                    <a:srgbClr val="00040D">
                      <a:lumMod val="75000"/>
                      <a:lumOff val="25000"/>
                    </a:srgbClr>
                  </a:solidFill>
                  <a:latin typeface="Calibri" pitchFamily="34" charset="0"/>
                  <a:ea typeface="ヒラギノ角ゴ ProN W3" charset="-128"/>
                  <a:cs typeface="Arial" charset="0"/>
                  <a:sym typeface="Gill Sans" charset="0"/>
                </a:rPr>
                <a:t>Standard                     </a:t>
              </a:r>
              <a:r>
                <a:rPr lang="en-US" sz="1400" dirty="0" err="1">
                  <a:solidFill>
                    <a:srgbClr val="00040D">
                      <a:lumMod val="75000"/>
                      <a:lumOff val="25000"/>
                    </a:srgbClr>
                  </a:solidFill>
                  <a:latin typeface="Calibri" pitchFamily="34" charset="0"/>
                  <a:ea typeface="ヒラギノ角ゴ ProN W3" charset="-128"/>
                  <a:cs typeface="Arial" charset="0"/>
                  <a:sym typeface="Gill Sans" charset="0"/>
                </a:rPr>
                <a:t>Standard</a:t>
              </a:r>
              <a:endParaRPr lang="en-US" sz="1400" dirty="0">
                <a:solidFill>
                  <a:srgbClr val="00040D">
                    <a:lumMod val="75000"/>
                    <a:lumOff val="25000"/>
                  </a:srgbClr>
                </a:solidFill>
                <a:latin typeface="Calibri" pitchFamily="34" charset="0"/>
                <a:ea typeface="ヒラギノ角ゴ ProN W3" charset="-128"/>
                <a:cs typeface="ヒラギノ角ゴ ProN W3" charset="0"/>
                <a:sym typeface="Gill Sans" charset="0"/>
              </a:endParaRPr>
            </a:p>
          </p:txBody>
        </p:sp>
        <p:pic>
          <p:nvPicPr>
            <p:cNvPr id="20504"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1800" y="4838223"/>
              <a:ext cx="3900487" cy="2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20505" name="Rectangle 26"/>
            <p:cNvSpPr>
              <a:spLocks noChangeArrowheads="1"/>
            </p:cNvSpPr>
            <p:nvPr/>
          </p:nvSpPr>
          <p:spPr bwMode="auto">
            <a:xfrm>
              <a:off x="1317028" y="7258765"/>
              <a:ext cx="1889587" cy="41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822960" fontAlgn="base">
                <a:spcBef>
                  <a:spcPct val="0"/>
                </a:spcBef>
                <a:spcAft>
                  <a:spcPct val="0"/>
                </a:spcAft>
              </a:pPr>
              <a:r>
                <a:rPr lang="en-US" dirty="0" smtClean="0">
                  <a:solidFill>
                    <a:srgbClr val="220FB1"/>
                  </a:solidFill>
                  <a:latin typeface="Calibri" charset="0"/>
                  <a:ea typeface="ヒラギノ角ゴ ProN W3" charset="0"/>
                  <a:cs typeface="Arial" charset="0"/>
                  <a:sym typeface="Gill Sans" charset="0"/>
                </a:rPr>
                <a:t>Kristin Kerr</a:t>
              </a:r>
              <a:endParaRPr lang="en-US" dirty="0" smtClean="0">
                <a:solidFill>
                  <a:srgbClr val="FFFFFF"/>
                </a:solidFill>
                <a:latin typeface="Gill Sans" charset="0"/>
                <a:ea typeface="ヒラギノ角ゴ ProN W3" charset="0"/>
                <a:cs typeface="ヒラギノ角ゴ ProN W3" charset="0"/>
                <a:sym typeface="Gill Sans" charset="0"/>
              </a:endParaRPr>
            </a:p>
          </p:txBody>
        </p:sp>
      </p:grpSp>
      <p:grpSp>
        <p:nvGrpSpPr>
          <p:cNvPr id="4" name="Group 36"/>
          <p:cNvGrpSpPr>
            <a:grpSpLocks/>
          </p:cNvGrpSpPr>
          <p:nvPr/>
        </p:nvGrpSpPr>
        <p:grpSpPr bwMode="auto">
          <a:xfrm>
            <a:off x="4023360" y="3781903"/>
            <a:ext cx="5120640" cy="3112977"/>
            <a:chOff x="4469737" y="4202668"/>
            <a:chExt cx="5690263" cy="3458302"/>
          </a:xfrm>
        </p:grpSpPr>
        <p:sp>
          <p:nvSpPr>
            <p:cNvPr id="20498" name="Rectangle 45"/>
            <p:cNvSpPr>
              <a:spLocks noChangeArrowheads="1"/>
            </p:cNvSpPr>
            <p:nvPr/>
          </p:nvSpPr>
          <p:spPr bwMode="auto">
            <a:xfrm>
              <a:off x="4470400" y="4202668"/>
              <a:ext cx="5600474" cy="866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599" tIns="50799" rIns="101599" bIns="50799">
              <a:spAutoFit/>
            </a:bodyPr>
            <a:lstStyle/>
            <a:p>
              <a:pPr defTabSz="822960" fontAlgn="base">
                <a:spcBef>
                  <a:spcPct val="0"/>
                </a:spcBef>
                <a:spcAft>
                  <a:spcPct val="0"/>
                </a:spcAft>
              </a:pPr>
              <a:r>
                <a:rPr lang="en-US" sz="2200">
                  <a:solidFill>
                    <a:srgbClr val="220FB1"/>
                  </a:solidFill>
                  <a:latin typeface="Calibri" charset="0"/>
                  <a:ea typeface="ヒラギノ角ゴ ProN W3" charset="0"/>
                  <a:cs typeface="Arial" charset="0"/>
                  <a:sym typeface="Gill Sans" charset="0"/>
                </a:rPr>
                <a:t>Theta Modulation in the Postrhinal Cortex</a:t>
              </a:r>
            </a:p>
            <a:p>
              <a:pPr defTabSz="822960" fontAlgn="base">
                <a:spcBef>
                  <a:spcPct val="0"/>
                </a:spcBef>
                <a:spcAft>
                  <a:spcPct val="0"/>
                </a:spcAft>
              </a:pPr>
              <a:r>
                <a:rPr lang="en-US" sz="2200">
                  <a:solidFill>
                    <a:srgbClr val="220FB1"/>
                  </a:solidFill>
                  <a:latin typeface="Calibri" charset="0"/>
                  <a:ea typeface="ヒラギノ角ゴ ProN W3" charset="0"/>
                  <a:cs typeface="Arial" charset="0"/>
                  <a:sym typeface="Gill Sans" charset="0"/>
                </a:rPr>
                <a:t> may reflect attentional processing</a:t>
              </a:r>
              <a:endParaRPr lang="en-US" sz="2200">
                <a:solidFill>
                  <a:srgbClr val="220FB1"/>
                </a:solidFill>
                <a:latin typeface="Calibri" charset="0"/>
                <a:ea typeface="ヒラギノ角ゴ ProN W3" charset="0"/>
                <a:cs typeface="ヒラギノ角ゴ ProN W3" charset="0"/>
                <a:sym typeface="Gill Sans" charset="0"/>
              </a:endParaRPr>
            </a:p>
          </p:txBody>
        </p:sp>
        <p:pic>
          <p:nvPicPr>
            <p:cNvPr id="20499"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69737" y="5058725"/>
              <a:ext cx="5690263"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20500" name="Rectangle 27"/>
            <p:cNvSpPr>
              <a:spLocks noChangeArrowheads="1"/>
            </p:cNvSpPr>
            <p:nvPr/>
          </p:nvSpPr>
          <p:spPr bwMode="auto">
            <a:xfrm>
              <a:off x="5537200" y="7250668"/>
              <a:ext cx="3733799" cy="41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822960" fontAlgn="base">
                <a:spcBef>
                  <a:spcPct val="0"/>
                </a:spcBef>
                <a:spcAft>
                  <a:spcPct val="0"/>
                </a:spcAft>
              </a:pPr>
              <a:r>
                <a:rPr lang="en-US" smtClean="0">
                  <a:solidFill>
                    <a:srgbClr val="220FB1"/>
                  </a:solidFill>
                  <a:latin typeface="Calibri" charset="0"/>
                  <a:ea typeface="ヒラギノ角ゴ ProN W3" charset="0"/>
                  <a:cs typeface="Arial" charset="0"/>
                  <a:sym typeface="Gill Sans" charset="0"/>
                </a:rPr>
                <a:t>Sharon Furtak and Omar Ahmed</a:t>
              </a:r>
              <a:endParaRPr lang="en-US" smtClean="0">
                <a:solidFill>
                  <a:srgbClr val="FFFFFF"/>
                </a:solidFill>
                <a:latin typeface="Gill Sans" charset="0"/>
                <a:ea typeface="ヒラギノ角ゴ ProN W3" charset="0"/>
                <a:cs typeface="ヒラギノ角ゴ ProN W3" charset="0"/>
                <a:sym typeface="Gill Sans" charset="0"/>
              </a:endParaRPr>
            </a:p>
          </p:txBody>
        </p:sp>
      </p:grpSp>
      <p:grpSp>
        <p:nvGrpSpPr>
          <p:cNvPr id="5" name="Group 34"/>
          <p:cNvGrpSpPr>
            <a:grpSpLocks/>
          </p:cNvGrpSpPr>
          <p:nvPr/>
        </p:nvGrpSpPr>
        <p:grpSpPr bwMode="auto">
          <a:xfrm>
            <a:off x="-37595" y="1371600"/>
            <a:ext cx="3718055" cy="2284572"/>
            <a:chOff x="-41772" y="1524000"/>
            <a:chExt cx="4131172" cy="2538768"/>
          </a:xfrm>
        </p:grpSpPr>
        <p:sp>
          <p:nvSpPr>
            <p:cNvPr id="20495" name="Rectangle 22"/>
            <p:cNvSpPr>
              <a:spLocks noChangeArrowheads="1"/>
            </p:cNvSpPr>
            <p:nvPr/>
          </p:nvSpPr>
          <p:spPr bwMode="auto">
            <a:xfrm>
              <a:off x="-41772" y="1524000"/>
              <a:ext cx="3005500" cy="47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822960" fontAlgn="base">
                <a:spcBef>
                  <a:spcPct val="0"/>
                </a:spcBef>
                <a:spcAft>
                  <a:spcPct val="0"/>
                </a:spcAft>
              </a:pPr>
              <a:r>
                <a:rPr lang="en-US" sz="2200">
                  <a:solidFill>
                    <a:srgbClr val="220FB1"/>
                  </a:solidFill>
                  <a:latin typeface="Calibri" charset="0"/>
                  <a:ea typeface="ヒラギノ角ゴ ProN W3" charset="0"/>
                  <a:cs typeface="Arial" charset="0"/>
                  <a:sym typeface="Gill Sans" charset="0"/>
                </a:rPr>
                <a:t>Floor Projection Maze</a:t>
              </a:r>
              <a:endParaRPr lang="en-US" sz="2200">
                <a:solidFill>
                  <a:srgbClr val="FFFFFF"/>
                </a:solidFill>
                <a:latin typeface="Gill Sans" charset="0"/>
                <a:ea typeface="ヒラギノ角ゴ ProN W3" charset="0"/>
                <a:cs typeface="ヒラギノ角ゴ ProN W3" charset="0"/>
                <a:sym typeface="Gill Sans" charset="0"/>
              </a:endParaRPr>
            </a:p>
          </p:txBody>
        </p:sp>
        <p:pic>
          <p:nvPicPr>
            <p:cNvPr id="20496"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3200" y="1981200"/>
              <a:ext cx="2043113"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20497"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565400" y="2057400"/>
              <a:ext cx="1524000" cy="200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grpSp>
      <p:sp>
        <p:nvSpPr>
          <p:cNvPr id="34" name="Lightning Bolt 33"/>
          <p:cNvSpPr>
            <a:spLocks noChangeArrowheads="1"/>
          </p:cNvSpPr>
          <p:nvPr/>
        </p:nvSpPr>
        <p:spPr bwMode="auto">
          <a:xfrm rot="4221788">
            <a:off x="3515441" y="1370888"/>
            <a:ext cx="351473" cy="915828"/>
          </a:xfrm>
          <a:prstGeom prst="lightningBolt">
            <a:avLst/>
          </a:prstGeom>
          <a:solidFill>
            <a:srgbClr val="FFFF00"/>
          </a:solidFill>
          <a:ln w="9525">
            <a:solidFill>
              <a:schemeClr val="tx1"/>
            </a:solidFill>
            <a:round/>
            <a:headEnd/>
            <a:tailEnd/>
          </a:ln>
        </p:spPr>
        <p:txBody>
          <a:bodyPr wrap="none" lIns="82295" tIns="41148" rIns="82295" bIns="41148" anchor="ctr"/>
          <a:lstStyle/>
          <a:p>
            <a:pPr defTabSz="822960" fontAlgn="base">
              <a:spcBef>
                <a:spcPct val="0"/>
              </a:spcBef>
              <a:spcAft>
                <a:spcPct val="0"/>
              </a:spcAft>
            </a:pPr>
            <a:endParaRPr lang="en-US" smtClean="0">
              <a:solidFill>
                <a:srgbClr val="333333"/>
              </a:solidFill>
              <a:latin typeface="Arial" charset="0"/>
              <a:ea typeface="ヒラギノ角ゴ ProN W3" charset="0"/>
              <a:cs typeface="ヒラギノ角ゴ ProN W3" charset="0"/>
              <a:sym typeface="Gill Sans" charset="0"/>
            </a:endParaRPr>
          </a:p>
        </p:txBody>
      </p:sp>
      <p:sp>
        <p:nvSpPr>
          <p:cNvPr id="27" name="Rectangle 56"/>
          <p:cNvSpPr>
            <a:spLocks/>
          </p:cNvSpPr>
          <p:nvPr/>
        </p:nvSpPr>
        <p:spPr bwMode="auto">
          <a:xfrm>
            <a:off x="1074420" y="2400300"/>
            <a:ext cx="7132320" cy="164592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32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Combining multiple levels of electrophysiology, behavior, and optogenetics in freely moving rats</a:t>
            </a:r>
          </a:p>
        </p:txBody>
      </p:sp>
    </p:spTree>
    <p:extLst>
      <p:ext uri="{BB962C8B-B14F-4D97-AF65-F5344CB8AC3E}">
        <p14:creationId xmlns:p14="http://schemas.microsoft.com/office/powerpoint/2010/main" val="153070797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3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4"/>
                                        </p:tgtEl>
                                      </p:cBhvr>
                                    </p:animEffect>
                                    <p:animScale>
                                      <p:cBhvr>
                                        <p:cTn id="16" dur="250" autoRev="1" fill="hold"/>
                                        <p:tgtEl>
                                          <p:spTgt spid="34"/>
                                        </p:tgtEl>
                                      </p:cBhvr>
                                      <p:by x="105000" y="105000"/>
                                    </p:animScale>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xit" presetSubtype="0" fill="hold" nodeType="clickEffect">
                                  <p:stCondLst>
                                    <p:cond delay="0"/>
                                  </p:stCondLst>
                                  <p:childTnLst>
                                    <p:set>
                                      <p:cBhvr>
                                        <p:cTn id="35" dur="1" fill="hold">
                                          <p:stCondLst>
                                            <p:cond delay="0"/>
                                          </p:stCondLst>
                                        </p:cTn>
                                        <p:tgtEl>
                                          <p:spTgt spid="5"/>
                                        </p:tgtEl>
                                        <p:attrNameLst>
                                          <p:attrName>style.visibility</p:attrName>
                                        </p:attrNameLst>
                                      </p:cBhvr>
                                      <p:to>
                                        <p:strVal val="hidden"/>
                                      </p:to>
                                    </p:set>
                                  </p:childTnLst>
                                </p:cTn>
                              </p:par>
                              <p:par>
                                <p:cTn id="36" presetID="1" presetClass="exit" presetSubtype="0" fill="hold" grpId="2" nodeType="withEffect">
                                  <p:stCondLst>
                                    <p:cond delay="0"/>
                                  </p:stCondLst>
                                  <p:childTnLst>
                                    <p:set>
                                      <p:cBhvr>
                                        <p:cTn id="37" dur="1" fill="hold">
                                          <p:stCondLst>
                                            <p:cond delay="0"/>
                                          </p:stCondLst>
                                        </p:cTn>
                                        <p:tgtEl>
                                          <p:spTgt spid="34"/>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2"/>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4"/>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3"/>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4" grpId="2"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p:cNvSpPr>
          <p:nvPr/>
        </p:nvSpPr>
        <p:spPr bwMode="auto">
          <a:xfrm>
            <a:off x="-377190" y="1228725"/>
            <a:ext cx="2821782" cy="65151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41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Input</a:t>
            </a:r>
          </a:p>
        </p:txBody>
      </p:sp>
      <p:grpSp>
        <p:nvGrpSpPr>
          <p:cNvPr id="2" name="Group 2"/>
          <p:cNvGrpSpPr>
            <a:grpSpLocks/>
          </p:cNvGrpSpPr>
          <p:nvPr/>
        </p:nvGrpSpPr>
        <p:grpSpPr bwMode="auto">
          <a:xfrm>
            <a:off x="2846070" y="1228726"/>
            <a:ext cx="2823210" cy="3103245"/>
            <a:chOff x="0" y="0"/>
            <a:chExt cx="1976" cy="2172"/>
          </a:xfrm>
        </p:grpSpPr>
        <p:sp>
          <p:nvSpPr>
            <p:cNvPr id="21507" name="Rectangle 3"/>
            <p:cNvSpPr>
              <a:spLocks/>
            </p:cNvSpPr>
            <p:nvPr/>
          </p:nvSpPr>
          <p:spPr bwMode="auto">
            <a:xfrm>
              <a:off x="0" y="0"/>
              <a:ext cx="1976" cy="456"/>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41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Neocortex</a:t>
              </a:r>
            </a:p>
          </p:txBody>
        </p:sp>
        <p:pic>
          <p:nvPicPr>
            <p:cNvPr id="215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 y="507"/>
              <a:ext cx="1792" cy="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21509" name="Freeform 5"/>
          <p:cNvSpPr>
            <a:spLocks/>
          </p:cNvSpPr>
          <p:nvPr/>
        </p:nvSpPr>
        <p:spPr bwMode="auto">
          <a:xfrm>
            <a:off x="3659029" y="2360295"/>
            <a:ext cx="508635" cy="1062990"/>
          </a:xfrm>
          <a:custGeom>
            <a:avLst/>
            <a:gdLst>
              <a:gd name="T0" fmla="*/ 4834466 w 21600"/>
              <a:gd name="T1" fmla="*/ 0 h 21600"/>
              <a:gd name="T2" fmla="*/ 1421849 w 21600"/>
              <a:gd name="T3" fmla="*/ 11328990 h 21600"/>
              <a:gd name="T4" fmla="*/ 0 w 21600"/>
              <a:gd name="T5" fmla="*/ 24359201 h 21600"/>
              <a:gd name="T6" fmla="*/ 1990741 w 21600"/>
              <a:gd name="T7" fmla="*/ 30025205 h 21600"/>
              <a:gd name="T8" fmla="*/ 4265574 w 21600"/>
              <a:gd name="T9" fmla="*/ 32856727 h 21600"/>
              <a:gd name="T10" fmla="*/ 3226404 w 21600"/>
              <a:gd name="T11" fmla="*/ 42687686 h 21600"/>
              <a:gd name="T12" fmla="*/ 7962284 w 21600"/>
              <a:gd name="T13" fmla="*/ 44753736 h 21600"/>
              <a:gd name="T14" fmla="*/ 9384132 w 21600"/>
              <a:gd name="T15" fmla="*/ 50419733 h 21600"/>
              <a:gd name="T16" fmla="*/ 8334681 w 21600"/>
              <a:gd name="T17" fmla="*/ 58414916 h 21600"/>
              <a:gd name="T18" fmla="*/ 10753967 w 21600"/>
              <a:gd name="T19" fmla="*/ 63470951 h 21600"/>
              <a:gd name="T20" fmla="*/ 13933801 w 21600"/>
              <a:gd name="T21" fmla="*/ 64583208 h 21600"/>
              <a:gd name="T22" fmla="*/ 14786785 w 21600"/>
              <a:gd name="T23" fmla="*/ 55517654 h 21600"/>
              <a:gd name="T24" fmla="*/ 13080814 w 21600"/>
              <a:gd name="T25" fmla="*/ 48153334 h 21600"/>
              <a:gd name="T26" fmla="*/ 12796041 w 21600"/>
              <a:gd name="T27" fmla="*/ 40223945 h 21600"/>
              <a:gd name="T28" fmla="*/ 10521209 w 21600"/>
              <a:gd name="T29" fmla="*/ 36824402 h 21600"/>
              <a:gd name="T30" fmla="*/ 9668225 w 21600"/>
              <a:gd name="T31" fmla="*/ 32291604 h 21600"/>
              <a:gd name="T32" fmla="*/ 8246376 w 21600"/>
              <a:gd name="T33" fmla="*/ 28326930 h 21600"/>
              <a:gd name="T34" fmla="*/ 7796611 w 21600"/>
              <a:gd name="T35" fmla="*/ 21904483 h 21600"/>
              <a:gd name="T36" fmla="*/ 8334681 w 21600"/>
              <a:gd name="T37" fmla="*/ 16289338 h 21600"/>
              <a:gd name="T38" fmla="*/ 11560378 w 21600"/>
              <a:gd name="T39" fmla="*/ 9549959 h 21600"/>
              <a:gd name="T40" fmla="*/ 10521209 w 21600"/>
              <a:gd name="T41" fmla="*/ 5665999 h 21600"/>
              <a:gd name="T42" fmla="*/ 9384132 w 21600"/>
              <a:gd name="T43" fmla="*/ 565124 h 21600"/>
              <a:gd name="T44" fmla="*/ 4834466 w 21600"/>
              <a:gd name="T45" fmla="*/ 0 h 21600"/>
              <a:gd name="T46" fmla="*/ 4834466 w 21600"/>
              <a:gd name="T47" fmla="*/ 0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600"/>
              <a:gd name="T73" fmla="*/ 0 h 21600"/>
              <a:gd name="T74" fmla="*/ 21600 w 21600"/>
              <a:gd name="T75" fmla="*/ 21600 h 216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600" h="21600">
                <a:moveTo>
                  <a:pt x="7062" y="0"/>
                </a:moveTo>
                <a:lnTo>
                  <a:pt x="2077" y="3789"/>
                </a:lnTo>
                <a:lnTo>
                  <a:pt x="0" y="8147"/>
                </a:lnTo>
                <a:lnTo>
                  <a:pt x="2908" y="10042"/>
                </a:lnTo>
                <a:lnTo>
                  <a:pt x="6231" y="10989"/>
                </a:lnTo>
                <a:lnTo>
                  <a:pt x="4713" y="14277"/>
                </a:lnTo>
                <a:lnTo>
                  <a:pt x="11631" y="14968"/>
                </a:lnTo>
                <a:lnTo>
                  <a:pt x="13708" y="16863"/>
                </a:lnTo>
                <a:lnTo>
                  <a:pt x="12175" y="19537"/>
                </a:lnTo>
                <a:lnTo>
                  <a:pt x="15709" y="21228"/>
                </a:lnTo>
                <a:lnTo>
                  <a:pt x="20354" y="21600"/>
                </a:lnTo>
                <a:lnTo>
                  <a:pt x="21600" y="18568"/>
                </a:lnTo>
                <a:lnTo>
                  <a:pt x="19108" y="16105"/>
                </a:lnTo>
                <a:lnTo>
                  <a:pt x="18692" y="13453"/>
                </a:lnTo>
                <a:lnTo>
                  <a:pt x="15369" y="12316"/>
                </a:lnTo>
                <a:lnTo>
                  <a:pt x="14123" y="10800"/>
                </a:lnTo>
                <a:lnTo>
                  <a:pt x="12046" y="9474"/>
                </a:lnTo>
                <a:lnTo>
                  <a:pt x="11389" y="7326"/>
                </a:lnTo>
                <a:lnTo>
                  <a:pt x="12175" y="5448"/>
                </a:lnTo>
                <a:lnTo>
                  <a:pt x="16887" y="3194"/>
                </a:lnTo>
                <a:lnTo>
                  <a:pt x="15369" y="1895"/>
                </a:lnTo>
                <a:lnTo>
                  <a:pt x="13708" y="189"/>
                </a:lnTo>
                <a:lnTo>
                  <a:pt x="7062" y="0"/>
                </a:lnTo>
                <a:close/>
                <a:moveTo>
                  <a:pt x="7062" y="0"/>
                </a:moveTo>
              </a:path>
            </a:pathLst>
          </a:custGeom>
          <a:solidFill>
            <a:schemeClr val="accent1">
              <a:alpha val="58038"/>
            </a:scheme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pic>
        <p:nvPicPr>
          <p:cNvPr id="215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 y="2114550"/>
            <a:ext cx="1087279" cy="178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3" name="Group 7"/>
          <p:cNvGrpSpPr>
            <a:grpSpLocks/>
          </p:cNvGrpSpPr>
          <p:nvPr/>
        </p:nvGrpSpPr>
        <p:grpSpPr bwMode="auto">
          <a:xfrm>
            <a:off x="6366510" y="1228725"/>
            <a:ext cx="2823210" cy="2904649"/>
            <a:chOff x="0" y="0"/>
            <a:chExt cx="1976" cy="2033"/>
          </a:xfrm>
        </p:grpSpPr>
        <p:sp>
          <p:nvSpPr>
            <p:cNvPr id="21512" name="Rectangle 8"/>
            <p:cNvSpPr>
              <a:spLocks/>
            </p:cNvSpPr>
            <p:nvPr/>
          </p:nvSpPr>
          <p:spPr bwMode="auto">
            <a:xfrm>
              <a:off x="0" y="0"/>
              <a:ext cx="1976" cy="456"/>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41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Perception</a:t>
              </a:r>
            </a:p>
          </p:txBody>
        </p:sp>
        <p:pic>
          <p:nvPicPr>
            <p:cNvPr id="4"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 y="528"/>
              <a:ext cx="1264" cy="1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21514" name="Rectangle 10"/>
          <p:cNvSpPr>
            <a:spLocks/>
          </p:cNvSpPr>
          <p:nvPr/>
        </p:nvSpPr>
        <p:spPr bwMode="auto">
          <a:xfrm>
            <a:off x="80010" y="4863465"/>
            <a:ext cx="2560320" cy="184023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24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Perception of a tap is predicted by  variation in the SI sensory evoked MEG response...</a:t>
            </a:r>
          </a:p>
        </p:txBody>
      </p:sp>
      <p:sp>
        <p:nvSpPr>
          <p:cNvPr id="21515" name="Line 11"/>
          <p:cNvSpPr>
            <a:spLocks noChangeShapeType="1"/>
          </p:cNvSpPr>
          <p:nvPr/>
        </p:nvSpPr>
        <p:spPr bwMode="auto">
          <a:xfrm flipH="1">
            <a:off x="5699284" y="3097530"/>
            <a:ext cx="1163003" cy="0"/>
          </a:xfrm>
          <a:prstGeom prst="line">
            <a:avLst/>
          </a:prstGeom>
          <a:noFill/>
          <a:ln w="127000">
            <a:solidFill>
              <a:srgbClr val="6E7A89"/>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pic>
        <p:nvPicPr>
          <p:cNvPr id="21516" name="Picture 12"/>
          <p:cNvPicPr>
            <a:picLocks noChangeAspect="1" noChangeArrowheads="1"/>
          </p:cNvPicPr>
          <p:nvPr/>
        </p:nvPicPr>
        <p:blipFill>
          <a:blip r:embed="rId6">
            <a:extLst>
              <a:ext uri="{28A0092B-C50C-407E-A947-70E740481C1C}">
                <a14:useLocalDpi xmlns:a14="http://schemas.microsoft.com/office/drawing/2010/main" val="0"/>
              </a:ext>
            </a:extLst>
          </a:blip>
          <a:srcRect l="208" t="868" r="3960" b="291"/>
          <a:stretch>
            <a:fillRect/>
          </a:stretch>
        </p:blipFill>
        <p:spPr bwMode="auto">
          <a:xfrm>
            <a:off x="2846070" y="4732020"/>
            <a:ext cx="2867502" cy="212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1517" name="Picture 13"/>
          <p:cNvPicPr>
            <a:picLocks noChangeAspect="1" noChangeArrowheads="1"/>
          </p:cNvPicPr>
          <p:nvPr/>
        </p:nvPicPr>
        <p:blipFill>
          <a:blip r:embed="rId7">
            <a:extLst>
              <a:ext uri="{28A0092B-C50C-407E-A947-70E740481C1C}">
                <a14:useLocalDpi xmlns:a14="http://schemas.microsoft.com/office/drawing/2010/main" val="0"/>
              </a:ext>
            </a:extLst>
          </a:blip>
          <a:srcRect l="114" r="769" b="18016"/>
          <a:stretch>
            <a:fillRect/>
          </a:stretch>
        </p:blipFill>
        <p:spPr bwMode="auto">
          <a:xfrm>
            <a:off x="2994660" y="1805940"/>
            <a:ext cx="2606040" cy="252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1518" name="Line 14"/>
          <p:cNvSpPr>
            <a:spLocks noChangeShapeType="1"/>
          </p:cNvSpPr>
          <p:nvPr/>
        </p:nvSpPr>
        <p:spPr bwMode="auto">
          <a:xfrm flipH="1">
            <a:off x="1703070" y="3097530"/>
            <a:ext cx="1161574" cy="0"/>
          </a:xfrm>
          <a:prstGeom prst="line">
            <a:avLst/>
          </a:prstGeom>
          <a:noFill/>
          <a:ln w="127000">
            <a:solidFill>
              <a:srgbClr val="6E7A89"/>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1519" name="Rectangle 15"/>
          <p:cNvSpPr>
            <a:spLocks/>
          </p:cNvSpPr>
          <p:nvPr/>
        </p:nvSpPr>
        <p:spPr bwMode="auto">
          <a:xfrm rot="-1804116">
            <a:off x="3540443" y="2023110"/>
            <a:ext cx="720090" cy="822960"/>
          </a:xfrm>
          <a:prstGeom prst="rect">
            <a:avLst/>
          </a:prstGeom>
          <a:solidFill>
            <a:srgbClr val="0811FF">
              <a:alpha val="50587"/>
            </a:srgbClr>
          </a:solidFill>
          <a:ln>
            <a:noFill/>
          </a:ln>
          <a:extLst>
            <a:ext uri="{91240B29-F687-4f45-9708-019B960494DF}">
              <a14:hiddenLine xmlns:a14="http://schemas.microsoft.com/office/drawing/2010/main" w="50800">
                <a:solidFill>
                  <a:srgbClr val="000000"/>
                </a:solidFill>
                <a:miter lim="800000"/>
                <a:headEnd/>
                <a:tailEnd/>
              </a14:hiddenLine>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1520" name="Rectangle 16"/>
          <p:cNvSpPr>
            <a:spLocks/>
          </p:cNvSpPr>
          <p:nvPr/>
        </p:nvSpPr>
        <p:spPr bwMode="auto">
          <a:xfrm>
            <a:off x="2983230" y="1788795"/>
            <a:ext cx="502920" cy="49149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29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SI</a:t>
            </a:r>
          </a:p>
        </p:txBody>
      </p:sp>
      <p:sp>
        <p:nvSpPr>
          <p:cNvPr id="21521" name="Rectangle 17"/>
          <p:cNvSpPr>
            <a:spLocks/>
          </p:cNvSpPr>
          <p:nvPr/>
        </p:nvSpPr>
        <p:spPr bwMode="auto">
          <a:xfrm>
            <a:off x="5829300" y="4880610"/>
            <a:ext cx="3280410" cy="113157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24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...and predicted by the oscillations (e.g., alpha waves) immediately preceding that input  </a:t>
            </a:r>
          </a:p>
        </p:txBody>
      </p:sp>
      <p:sp>
        <p:nvSpPr>
          <p:cNvPr id="21522" name="Rectangle 18"/>
          <p:cNvSpPr>
            <a:spLocks/>
          </p:cNvSpPr>
          <p:nvPr/>
        </p:nvSpPr>
        <p:spPr bwMode="auto">
          <a:xfrm>
            <a:off x="2937510" y="4211955"/>
            <a:ext cx="2823210" cy="65151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41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Dynamics</a:t>
            </a:r>
          </a:p>
        </p:txBody>
      </p:sp>
      <p:sp>
        <p:nvSpPr>
          <p:cNvPr id="21523" name="Rectangle 19"/>
          <p:cNvSpPr>
            <a:spLocks/>
          </p:cNvSpPr>
          <p:nvPr/>
        </p:nvSpPr>
        <p:spPr bwMode="auto">
          <a:xfrm>
            <a:off x="388620" y="-17145"/>
            <a:ext cx="8355330" cy="1268730"/>
          </a:xfrm>
          <a:prstGeom prst="rect">
            <a:avLst/>
          </a:prstGeom>
          <a:noFill/>
          <a:ln w="12700" cap="flat">
            <a:noFill/>
            <a:miter lim="800000"/>
            <a:headEnd type="none" w="med" len="med"/>
            <a:tailEnd type="none" w="med" len="med"/>
          </a:ln>
        </p:spPr>
        <p:txBody>
          <a:bodyPr lIns="0" tIns="0" rIns="0" bIns="0" anchor="ctr"/>
          <a:lstStyle/>
          <a:p>
            <a:pPr algn="ctr" defTabSz="822960" fontAlgn="base">
              <a:lnSpc>
                <a:spcPct val="90000"/>
              </a:lnSpc>
              <a:spcBef>
                <a:spcPct val="0"/>
              </a:spcBef>
              <a:spcAft>
                <a:spcPct val="0"/>
              </a:spcAft>
            </a:pPr>
            <a:r>
              <a:rPr lang="en-US" sz="2900" b="1">
                <a:solidFill>
                  <a:srgbClr val="000000"/>
                </a:solidFill>
                <a:effectLst>
                  <a:outerShdw blurRad="38100" dist="38100" dir="2700000" algn="tl">
                    <a:srgbClr val="DDDDDD"/>
                  </a:outerShdw>
                </a:effectLst>
                <a:latin typeface="Arial" charset="0"/>
                <a:ea typeface="ヒラギノ角ゴ ProN W3" charset="0"/>
                <a:cs typeface="ヒラギノ角ゴ ProN W3" charset="0"/>
                <a:sym typeface="Cochin" charset="0"/>
              </a:rPr>
              <a:t>Christopher Moore: </a:t>
            </a:r>
          </a:p>
          <a:p>
            <a:pPr algn="ctr" defTabSz="822960" fontAlgn="base">
              <a:lnSpc>
                <a:spcPct val="90000"/>
              </a:lnSpc>
              <a:spcBef>
                <a:spcPct val="0"/>
              </a:spcBef>
              <a:spcAft>
                <a:spcPct val="0"/>
              </a:spcAft>
            </a:pPr>
            <a:r>
              <a:rPr lang="en-US" sz="2900" b="1">
                <a:solidFill>
                  <a:srgbClr val="000000"/>
                </a:solidFill>
                <a:effectLst>
                  <a:outerShdw blurRad="38100" dist="38100" dir="2700000" algn="tl">
                    <a:srgbClr val="DDDDDD"/>
                  </a:outerShdw>
                </a:effectLst>
                <a:latin typeface="Arial" charset="0"/>
                <a:ea typeface="ヒラギノ角ゴ ProN W3" charset="0"/>
                <a:cs typeface="ヒラギノ角ゴ ProN W3" charset="0"/>
                <a:sym typeface="Cochin" charset="0"/>
              </a:rPr>
              <a:t>How Do Brain Dynamics Impact Perception? </a:t>
            </a:r>
          </a:p>
        </p:txBody>
      </p:sp>
    </p:spTree>
    <p:extLst>
      <p:ext uri="{BB962C8B-B14F-4D97-AF65-F5344CB8AC3E}">
        <p14:creationId xmlns:p14="http://schemas.microsoft.com/office/powerpoint/2010/main" val="1355982681"/>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23"/>
                                        </p:tgtEl>
                                        <p:attrNameLst>
                                          <p:attrName>style.visibility</p:attrName>
                                        </p:attrNameLst>
                                      </p:cBhvr>
                                      <p:to>
                                        <p:strVal val="visible"/>
                                      </p:to>
                                    </p:set>
                                    <p:animEffect transition="in" filter="fade">
                                      <p:cBhvr>
                                        <p:cTn id="7" dur="1000"/>
                                        <p:tgtEl>
                                          <p:spTgt spid="215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505"/>
                                        </p:tgtEl>
                                        <p:attrNameLst>
                                          <p:attrName>style.visibility</p:attrName>
                                        </p:attrNameLst>
                                      </p:cBhvr>
                                      <p:to>
                                        <p:strVal val="visible"/>
                                      </p:to>
                                    </p:set>
                                    <p:animEffect transition="in" filter="fade">
                                      <p:cBhvr>
                                        <p:cTn id="12" dur="1000"/>
                                        <p:tgtEl>
                                          <p:spTgt spid="215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fade">
                                      <p:cBhvr>
                                        <p:cTn id="17" dur="1000"/>
                                        <p:tgtEl>
                                          <p:spTgt spid="21510"/>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1518"/>
                                        </p:tgtEl>
                                        <p:attrNameLst>
                                          <p:attrName>style.visibility</p:attrName>
                                        </p:attrNameLst>
                                      </p:cBhvr>
                                      <p:to>
                                        <p:strVal val="visible"/>
                                      </p:to>
                                    </p:set>
                                    <p:animEffect transition="in" filter="wipe(left)">
                                      <p:cBhvr>
                                        <p:cTn id="21" dur="1000"/>
                                        <p:tgtEl>
                                          <p:spTgt spid="2151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1515"/>
                                        </p:tgtEl>
                                        <p:attrNameLst>
                                          <p:attrName>style.visibility</p:attrName>
                                        </p:attrNameLst>
                                      </p:cBhvr>
                                      <p:to>
                                        <p:strVal val="visible"/>
                                      </p:to>
                                    </p:set>
                                    <p:animEffect transition="in" filter="wipe(left)">
                                      <p:cBhvr>
                                        <p:cTn id="26" dur="1000"/>
                                        <p:tgtEl>
                                          <p:spTgt spid="2151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1520"/>
                                        </p:tgtEl>
                                        <p:attrNameLst>
                                          <p:attrName>style.visibility</p:attrName>
                                        </p:attrNameLst>
                                      </p:cBhvr>
                                      <p:to>
                                        <p:strVal val="visible"/>
                                      </p:to>
                                    </p:set>
                                    <p:animEffect transition="in" filter="fade">
                                      <p:cBhvr>
                                        <p:cTn id="41" dur="1000"/>
                                        <p:tgtEl>
                                          <p:spTgt spid="2152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21509"/>
                                        </p:tgtEl>
                                        <p:attrNameLst>
                                          <p:attrName>style.visibility</p:attrName>
                                        </p:attrNameLst>
                                      </p:cBhvr>
                                      <p:to>
                                        <p:strVal val="visible"/>
                                      </p:to>
                                    </p:set>
                                    <p:animEffect transition="in" filter="wipe(up)">
                                      <p:cBhvr>
                                        <p:cTn id="46" dur="500"/>
                                        <p:tgtEl>
                                          <p:spTgt spid="2150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21517"/>
                                        </p:tgtEl>
                                        <p:attrNameLst>
                                          <p:attrName>style.visibility</p:attrName>
                                        </p:attrNameLst>
                                      </p:cBhvr>
                                      <p:to>
                                        <p:strVal val="visible"/>
                                      </p:to>
                                    </p:set>
                                    <p:animEffect transition="in" filter="wipe(left)">
                                      <p:cBhvr>
                                        <p:cTn id="51" dur="2000"/>
                                        <p:tgtEl>
                                          <p:spTgt spid="21517"/>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21522"/>
                                        </p:tgtEl>
                                        <p:attrNameLst>
                                          <p:attrName>style.visibility</p:attrName>
                                        </p:attrNameLst>
                                      </p:cBhvr>
                                      <p:to>
                                        <p:strVal val="visible"/>
                                      </p:to>
                                    </p:set>
                                    <p:animEffect transition="in" filter="wipe(up)">
                                      <p:cBhvr>
                                        <p:cTn id="56" dur="500"/>
                                        <p:tgtEl>
                                          <p:spTgt spid="21522"/>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1" fill="hold" grpId="0" nodeType="clickEffect">
                                  <p:stCondLst>
                                    <p:cond delay="0"/>
                                  </p:stCondLst>
                                  <p:iterate type="lt">
                                    <p:tmPct val="100000"/>
                                  </p:iterate>
                                  <p:childTnLst>
                                    <p:set>
                                      <p:cBhvr>
                                        <p:cTn id="60" dur="1" fill="hold">
                                          <p:stCondLst>
                                            <p:cond delay="0"/>
                                          </p:stCondLst>
                                        </p:cTn>
                                        <p:tgtEl>
                                          <p:spTgt spid="21519"/>
                                        </p:tgtEl>
                                        <p:attrNameLst>
                                          <p:attrName>style.visibility</p:attrName>
                                        </p:attrNameLst>
                                      </p:cBhvr>
                                      <p:to>
                                        <p:strVal val="visible"/>
                                      </p:to>
                                    </p:set>
                                    <p:animEffect transition="in" filter="wipe(up)">
                                      <p:cBhvr>
                                        <p:cTn id="61" dur="75"/>
                                        <p:tgtEl>
                                          <p:spTgt spid="21519"/>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21514"/>
                                        </p:tgtEl>
                                        <p:attrNameLst>
                                          <p:attrName>style.visibility</p:attrName>
                                        </p:attrNameLst>
                                      </p:cBhvr>
                                      <p:to>
                                        <p:strVal val="visible"/>
                                      </p:to>
                                    </p:set>
                                    <p:animEffect transition="in" filter="wipe(up)">
                                      <p:cBhvr>
                                        <p:cTn id="66" dur="500"/>
                                        <p:tgtEl>
                                          <p:spTgt spid="2151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1" fill="hold" nodeType="clickEffect">
                                  <p:stCondLst>
                                    <p:cond delay="0"/>
                                  </p:stCondLst>
                                  <p:childTnLst>
                                    <p:set>
                                      <p:cBhvr>
                                        <p:cTn id="70" dur="1" fill="hold">
                                          <p:stCondLst>
                                            <p:cond delay="0"/>
                                          </p:stCondLst>
                                        </p:cTn>
                                        <p:tgtEl>
                                          <p:spTgt spid="21516"/>
                                        </p:tgtEl>
                                        <p:attrNameLst>
                                          <p:attrName>style.visibility</p:attrName>
                                        </p:attrNameLst>
                                      </p:cBhvr>
                                      <p:to>
                                        <p:strVal val="visible"/>
                                      </p:to>
                                    </p:set>
                                    <p:animEffect transition="in" filter="wipe(up)">
                                      <p:cBhvr>
                                        <p:cTn id="71" dur="500"/>
                                        <p:tgtEl>
                                          <p:spTgt spid="21516"/>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21521"/>
                                        </p:tgtEl>
                                        <p:attrNameLst>
                                          <p:attrName>style.visibility</p:attrName>
                                        </p:attrNameLst>
                                      </p:cBhvr>
                                      <p:to>
                                        <p:strVal val="visible"/>
                                      </p:to>
                                    </p:set>
                                    <p:animEffect transition="in" filter="wipe(up)">
                                      <p:cBhvr>
                                        <p:cTn id="76" dur="500"/>
                                        <p:tgtEl>
                                          <p:spTgt spid="21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P spid="21509" grpId="0" animBg="1"/>
      <p:bldP spid="21514" grpId="0" autoUpdateAnimBg="0"/>
      <p:bldP spid="21515" grpId="0" animBg="1"/>
      <p:bldP spid="21518" grpId="0" animBg="1"/>
      <p:bldP spid="21519" grpId="0" animBg="1"/>
      <p:bldP spid="21520" grpId="0"/>
      <p:bldP spid="21521" grpId="0" autoUpdateAnimBg="0"/>
      <p:bldP spid="21522" grpId="0" autoUpdateAnimBg="0"/>
      <p:bldP spid="215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054" y="2911793"/>
            <a:ext cx="2941797" cy="121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4578" name="Rectangle 2"/>
          <p:cNvSpPr>
            <a:spLocks/>
          </p:cNvSpPr>
          <p:nvPr/>
        </p:nvSpPr>
        <p:spPr bwMode="auto">
          <a:xfrm>
            <a:off x="0" y="137160"/>
            <a:ext cx="9144000" cy="100584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2900" b="1">
                <a:solidFill>
                  <a:srgbClr val="000000"/>
                </a:solidFill>
                <a:effectLst>
                  <a:outerShdw blurRad="38100" dist="38100" dir="2700000" algn="tl">
                    <a:srgbClr val="DDDDDD"/>
                  </a:outerShdw>
                </a:effectLst>
                <a:latin typeface="Arial" charset="0"/>
                <a:ea typeface="ヒラギノ角ゴ ProN W3" charset="0"/>
                <a:cs typeface="ヒラギノ角ゴ ProN W3" charset="0"/>
                <a:sym typeface="Cochin" charset="0"/>
              </a:rPr>
              <a:t>Dissecting Mechanisms Driving Dynamics &amp; Their Meaning for Perception in Behaving Mice</a:t>
            </a:r>
          </a:p>
        </p:txBody>
      </p:sp>
      <p:grpSp>
        <p:nvGrpSpPr>
          <p:cNvPr id="2" name="Group 3"/>
          <p:cNvGrpSpPr>
            <a:grpSpLocks/>
          </p:cNvGrpSpPr>
          <p:nvPr/>
        </p:nvGrpSpPr>
        <p:grpSpPr bwMode="auto">
          <a:xfrm>
            <a:off x="4016217" y="3937635"/>
            <a:ext cx="1120140" cy="2080260"/>
            <a:chOff x="0" y="0"/>
            <a:chExt cx="784" cy="1455"/>
          </a:xfrm>
        </p:grpSpPr>
        <p:sp>
          <p:nvSpPr>
            <p:cNvPr id="22573" name="Line 4"/>
            <p:cNvSpPr>
              <a:spLocks noChangeShapeType="1"/>
            </p:cNvSpPr>
            <p:nvPr/>
          </p:nvSpPr>
          <p:spPr bwMode="auto">
            <a:xfrm flipH="1">
              <a:off x="3" y="107"/>
              <a:ext cx="0" cy="1245"/>
            </a:xfrm>
            <a:prstGeom prst="line">
              <a:avLst/>
            </a:prstGeom>
            <a:noFill/>
            <a:ln w="12700">
              <a:solidFill>
                <a:srgbClr val="000000"/>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4" name="Line 5"/>
            <p:cNvSpPr>
              <a:spLocks noChangeShapeType="1"/>
            </p:cNvSpPr>
            <p:nvPr/>
          </p:nvSpPr>
          <p:spPr bwMode="auto">
            <a:xfrm flipH="1">
              <a:off x="588" y="25"/>
              <a:ext cx="0" cy="1221"/>
            </a:xfrm>
            <a:prstGeom prst="line">
              <a:avLst/>
            </a:prstGeom>
            <a:noFill/>
            <a:ln w="12700">
              <a:solidFill>
                <a:srgbClr val="000000"/>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5" name="Line 6"/>
            <p:cNvSpPr>
              <a:spLocks noChangeShapeType="1"/>
            </p:cNvSpPr>
            <p:nvPr/>
          </p:nvSpPr>
          <p:spPr bwMode="auto">
            <a:xfrm flipH="1">
              <a:off x="103" y="60"/>
              <a:ext cx="0" cy="1227"/>
            </a:xfrm>
            <a:prstGeom prst="line">
              <a:avLst/>
            </a:prstGeom>
            <a:noFill/>
            <a:ln w="12700">
              <a:solidFill>
                <a:srgbClr val="000000"/>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6" name="AutoShape 7"/>
            <p:cNvSpPr>
              <a:spLocks/>
            </p:cNvSpPr>
            <p:nvPr/>
          </p:nvSpPr>
          <p:spPr bwMode="auto">
            <a:xfrm rot="-180766">
              <a:off x="6" y="20"/>
              <a:ext cx="775" cy="118"/>
            </a:xfrm>
            <a:custGeom>
              <a:avLst/>
              <a:gdLst>
                <a:gd name="T0" fmla="*/ 0 w 19679"/>
                <a:gd name="T1" fmla="*/ 0 h 19673"/>
                <a:gd name="T2" fmla="*/ 19679 w 19679"/>
                <a:gd name="T3" fmla="*/ 19673 h 19673"/>
              </a:gdLst>
              <a:ahLst/>
              <a:cxnLst/>
              <a:rect l="T0" t="T1" r="T2" b="T3"/>
              <a:pathLst>
                <a:path w="19679" h="19673">
                  <a:moveTo>
                    <a:pt x="16797" y="2897"/>
                  </a:moveTo>
                  <a:cubicBezTo>
                    <a:pt x="20640" y="6742"/>
                    <a:pt x="20640" y="12970"/>
                    <a:pt x="16798" y="16808"/>
                  </a:cubicBezTo>
                  <a:cubicBezTo>
                    <a:pt x="12955" y="20646"/>
                    <a:pt x="6725" y="20640"/>
                    <a:pt x="2883" y="16795"/>
                  </a:cubicBezTo>
                  <a:cubicBezTo>
                    <a:pt x="-960" y="12950"/>
                    <a:pt x="-960" y="6722"/>
                    <a:pt x="2882" y="2884"/>
                  </a:cubicBezTo>
                  <a:cubicBezTo>
                    <a:pt x="6725" y="-954"/>
                    <a:pt x="12955" y="-948"/>
                    <a:pt x="16797" y="2897"/>
                  </a:cubicBezTo>
                </a:path>
              </a:pathLst>
            </a:custGeom>
            <a:solidFill>
              <a:srgbClr val="FF7F00">
                <a:alpha val="82352"/>
              </a:srgbClr>
            </a:solidFill>
            <a:ln w="25400">
              <a:solidFill>
                <a:srgbClr val="000000">
                  <a:alpha val="82352"/>
                </a:srgbClr>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7" name="AutoShape 8"/>
            <p:cNvSpPr>
              <a:spLocks/>
            </p:cNvSpPr>
            <p:nvPr/>
          </p:nvSpPr>
          <p:spPr bwMode="auto">
            <a:xfrm rot="-180766">
              <a:off x="4" y="1241"/>
              <a:ext cx="775" cy="194"/>
            </a:xfrm>
            <a:custGeom>
              <a:avLst/>
              <a:gdLst>
                <a:gd name="T0" fmla="*/ 0 w 19679"/>
                <a:gd name="T1" fmla="*/ 0 h 19675"/>
                <a:gd name="T2" fmla="*/ 19679 w 19679"/>
                <a:gd name="T3" fmla="*/ 19675 h 19675"/>
              </a:gdLst>
              <a:ahLst/>
              <a:cxnLst/>
              <a:rect l="T0" t="T1" r="T2" b="T3"/>
              <a:pathLst>
                <a:path w="19679" h="19675">
                  <a:moveTo>
                    <a:pt x="16797" y="2891"/>
                  </a:moveTo>
                  <a:cubicBezTo>
                    <a:pt x="20640" y="6735"/>
                    <a:pt x="20640" y="12964"/>
                    <a:pt x="16798" y="16803"/>
                  </a:cubicBezTo>
                  <a:cubicBezTo>
                    <a:pt x="12955" y="20643"/>
                    <a:pt x="6725" y="20639"/>
                    <a:pt x="2883" y="16795"/>
                  </a:cubicBezTo>
                  <a:cubicBezTo>
                    <a:pt x="-960" y="12951"/>
                    <a:pt x="-960" y="6722"/>
                    <a:pt x="2882" y="2883"/>
                  </a:cubicBezTo>
                  <a:cubicBezTo>
                    <a:pt x="6725" y="-957"/>
                    <a:pt x="12955" y="-953"/>
                    <a:pt x="16797" y="2891"/>
                  </a:cubicBezTo>
                </a:path>
              </a:pathLst>
            </a:custGeom>
            <a:solidFill>
              <a:srgbClr val="FF7F00">
                <a:alpha val="67450"/>
              </a:srgbClr>
            </a:solidFill>
            <a:ln w="25400">
              <a:solidFill>
                <a:srgbClr val="000000">
                  <a:alpha val="67450"/>
                </a:srgbClr>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8" name="AutoShape 9"/>
            <p:cNvSpPr>
              <a:spLocks/>
            </p:cNvSpPr>
            <p:nvPr/>
          </p:nvSpPr>
          <p:spPr bwMode="auto">
            <a:xfrm rot="-180766">
              <a:off x="5" y="527"/>
              <a:ext cx="775" cy="159"/>
            </a:xfrm>
            <a:custGeom>
              <a:avLst/>
              <a:gdLst>
                <a:gd name="T0" fmla="*/ 0 w 19679"/>
                <a:gd name="T1" fmla="*/ 0 h 19675"/>
                <a:gd name="T2" fmla="*/ 19679 w 19679"/>
                <a:gd name="T3" fmla="*/ 19675 h 19675"/>
              </a:gdLst>
              <a:ahLst/>
              <a:cxnLst/>
              <a:rect l="T0" t="T1" r="T2" b="T3"/>
              <a:pathLst>
                <a:path w="19679" h="19675">
                  <a:moveTo>
                    <a:pt x="16797" y="2893"/>
                  </a:moveTo>
                  <a:cubicBezTo>
                    <a:pt x="20640" y="6737"/>
                    <a:pt x="20640" y="12966"/>
                    <a:pt x="16798" y="16805"/>
                  </a:cubicBezTo>
                  <a:cubicBezTo>
                    <a:pt x="12955" y="20644"/>
                    <a:pt x="6725" y="20640"/>
                    <a:pt x="2883" y="16795"/>
                  </a:cubicBezTo>
                  <a:cubicBezTo>
                    <a:pt x="-960" y="12951"/>
                    <a:pt x="-960" y="6722"/>
                    <a:pt x="2882" y="2883"/>
                  </a:cubicBezTo>
                  <a:cubicBezTo>
                    <a:pt x="6725" y="-956"/>
                    <a:pt x="12955" y="-952"/>
                    <a:pt x="16797" y="2893"/>
                  </a:cubicBezTo>
                </a:path>
              </a:pathLst>
            </a:custGeom>
            <a:solidFill>
              <a:srgbClr val="996633">
                <a:alpha val="67450"/>
              </a:srgbClr>
            </a:solidFill>
            <a:ln w="12700">
              <a:solidFill>
                <a:srgbClr val="000000">
                  <a:alpha val="67450"/>
                </a:srgbClr>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9" name="AutoShape 10"/>
            <p:cNvSpPr>
              <a:spLocks/>
            </p:cNvSpPr>
            <p:nvPr/>
          </p:nvSpPr>
          <p:spPr bwMode="auto">
            <a:xfrm rot="-180766">
              <a:off x="5" y="822"/>
              <a:ext cx="775" cy="159"/>
            </a:xfrm>
            <a:custGeom>
              <a:avLst/>
              <a:gdLst>
                <a:gd name="T0" fmla="*/ 0 w 19679"/>
                <a:gd name="T1" fmla="*/ 0 h 19675"/>
                <a:gd name="T2" fmla="*/ 19679 w 19679"/>
                <a:gd name="T3" fmla="*/ 19675 h 19675"/>
              </a:gdLst>
              <a:ahLst/>
              <a:cxnLst/>
              <a:rect l="T0" t="T1" r="T2" b="T3"/>
              <a:pathLst>
                <a:path w="19679" h="19675">
                  <a:moveTo>
                    <a:pt x="16797" y="2893"/>
                  </a:moveTo>
                  <a:cubicBezTo>
                    <a:pt x="20640" y="6737"/>
                    <a:pt x="20640" y="12966"/>
                    <a:pt x="16798" y="16805"/>
                  </a:cubicBezTo>
                  <a:cubicBezTo>
                    <a:pt x="12955" y="20644"/>
                    <a:pt x="6725" y="20640"/>
                    <a:pt x="2883" y="16795"/>
                  </a:cubicBezTo>
                  <a:cubicBezTo>
                    <a:pt x="-960" y="12951"/>
                    <a:pt x="-960" y="6722"/>
                    <a:pt x="2882" y="2883"/>
                  </a:cubicBezTo>
                  <a:cubicBezTo>
                    <a:pt x="6725" y="-956"/>
                    <a:pt x="12955" y="-952"/>
                    <a:pt x="16797" y="2893"/>
                  </a:cubicBezTo>
                </a:path>
              </a:pathLst>
            </a:custGeom>
            <a:solidFill>
              <a:srgbClr val="996633">
                <a:alpha val="67450"/>
              </a:srgbClr>
            </a:solidFill>
            <a:ln w="12700">
              <a:solidFill>
                <a:srgbClr val="000000">
                  <a:alpha val="67450"/>
                </a:srgbClr>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0" name="Line 11"/>
            <p:cNvSpPr>
              <a:spLocks noChangeShapeType="1"/>
            </p:cNvSpPr>
            <p:nvPr/>
          </p:nvSpPr>
          <p:spPr bwMode="auto">
            <a:xfrm flipH="1">
              <a:off x="778" y="60"/>
              <a:ext cx="0" cy="1263"/>
            </a:xfrm>
            <a:prstGeom prst="line">
              <a:avLst/>
            </a:prstGeom>
            <a:noFill/>
            <a:ln w="12700">
              <a:solidFill>
                <a:srgbClr val="000000"/>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1" name="AutoShape 12"/>
            <p:cNvSpPr>
              <a:spLocks/>
            </p:cNvSpPr>
            <p:nvPr/>
          </p:nvSpPr>
          <p:spPr bwMode="auto">
            <a:xfrm rot="-180766">
              <a:off x="6" y="20"/>
              <a:ext cx="775" cy="118"/>
            </a:xfrm>
            <a:custGeom>
              <a:avLst/>
              <a:gdLst>
                <a:gd name="T0" fmla="*/ 0 w 19679"/>
                <a:gd name="T1" fmla="*/ 0 h 19673"/>
                <a:gd name="T2" fmla="*/ 19679 w 19679"/>
                <a:gd name="T3" fmla="*/ 19673 h 19673"/>
              </a:gdLst>
              <a:ahLst/>
              <a:cxnLst/>
              <a:rect l="T0" t="T1" r="T2" b="T3"/>
              <a:pathLst>
                <a:path w="19679" h="19673">
                  <a:moveTo>
                    <a:pt x="16797" y="2897"/>
                  </a:moveTo>
                  <a:cubicBezTo>
                    <a:pt x="20640" y="6742"/>
                    <a:pt x="20640" y="12970"/>
                    <a:pt x="16798" y="16808"/>
                  </a:cubicBezTo>
                  <a:cubicBezTo>
                    <a:pt x="12955" y="20646"/>
                    <a:pt x="6725" y="20640"/>
                    <a:pt x="2883" y="16795"/>
                  </a:cubicBezTo>
                  <a:cubicBezTo>
                    <a:pt x="-960" y="12950"/>
                    <a:pt x="-960" y="6722"/>
                    <a:pt x="2882" y="2884"/>
                  </a:cubicBezTo>
                  <a:cubicBezTo>
                    <a:pt x="6725" y="-954"/>
                    <a:pt x="12955" y="-948"/>
                    <a:pt x="16797" y="2897"/>
                  </a:cubicBezTo>
                </a:path>
              </a:pathLst>
            </a:custGeom>
            <a:solidFill>
              <a:srgbClr val="939393"/>
            </a:solidFill>
            <a:ln w="25400">
              <a:solidFill>
                <a:srgbClr val="000000"/>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2" name="AutoShape 13"/>
            <p:cNvSpPr>
              <a:spLocks/>
            </p:cNvSpPr>
            <p:nvPr/>
          </p:nvSpPr>
          <p:spPr bwMode="auto">
            <a:xfrm rot="-180766">
              <a:off x="4" y="1241"/>
              <a:ext cx="775" cy="194"/>
            </a:xfrm>
            <a:custGeom>
              <a:avLst/>
              <a:gdLst>
                <a:gd name="T0" fmla="*/ 0 w 19679"/>
                <a:gd name="T1" fmla="*/ 0 h 19675"/>
                <a:gd name="T2" fmla="*/ 19679 w 19679"/>
                <a:gd name="T3" fmla="*/ 19675 h 19675"/>
              </a:gdLst>
              <a:ahLst/>
              <a:cxnLst/>
              <a:rect l="T0" t="T1" r="T2" b="T3"/>
              <a:pathLst>
                <a:path w="19679" h="19675">
                  <a:moveTo>
                    <a:pt x="16797" y="2891"/>
                  </a:moveTo>
                  <a:cubicBezTo>
                    <a:pt x="20640" y="6735"/>
                    <a:pt x="20640" y="12964"/>
                    <a:pt x="16798" y="16803"/>
                  </a:cubicBezTo>
                  <a:cubicBezTo>
                    <a:pt x="12955" y="20643"/>
                    <a:pt x="6725" y="20639"/>
                    <a:pt x="2883" y="16795"/>
                  </a:cubicBezTo>
                  <a:cubicBezTo>
                    <a:pt x="-960" y="12951"/>
                    <a:pt x="-960" y="6722"/>
                    <a:pt x="2882" y="2883"/>
                  </a:cubicBezTo>
                  <a:cubicBezTo>
                    <a:pt x="6725" y="-957"/>
                    <a:pt x="12955" y="-953"/>
                    <a:pt x="16797" y="2891"/>
                  </a:cubicBezTo>
                </a:path>
              </a:pathLst>
            </a:custGeom>
            <a:solidFill>
              <a:srgbClr val="939393"/>
            </a:solidFill>
            <a:ln w="25400">
              <a:solidFill>
                <a:srgbClr val="000000"/>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3" name="AutoShape 14"/>
            <p:cNvSpPr>
              <a:spLocks/>
            </p:cNvSpPr>
            <p:nvPr/>
          </p:nvSpPr>
          <p:spPr bwMode="auto">
            <a:xfrm rot="-180766">
              <a:off x="5" y="527"/>
              <a:ext cx="775" cy="159"/>
            </a:xfrm>
            <a:custGeom>
              <a:avLst/>
              <a:gdLst>
                <a:gd name="T0" fmla="*/ 0 w 19679"/>
                <a:gd name="T1" fmla="*/ 0 h 19675"/>
                <a:gd name="T2" fmla="*/ 19679 w 19679"/>
                <a:gd name="T3" fmla="*/ 19675 h 19675"/>
              </a:gdLst>
              <a:ahLst/>
              <a:cxnLst/>
              <a:rect l="T0" t="T1" r="T2" b="T3"/>
              <a:pathLst>
                <a:path w="19679" h="19675">
                  <a:moveTo>
                    <a:pt x="16797" y="2893"/>
                  </a:moveTo>
                  <a:cubicBezTo>
                    <a:pt x="20640" y="6737"/>
                    <a:pt x="20640" y="12966"/>
                    <a:pt x="16798" y="16805"/>
                  </a:cubicBezTo>
                  <a:cubicBezTo>
                    <a:pt x="12955" y="20644"/>
                    <a:pt x="6725" y="20640"/>
                    <a:pt x="2883" y="16795"/>
                  </a:cubicBezTo>
                  <a:cubicBezTo>
                    <a:pt x="-960" y="12951"/>
                    <a:pt x="-960" y="6722"/>
                    <a:pt x="2882" y="2883"/>
                  </a:cubicBezTo>
                  <a:cubicBezTo>
                    <a:pt x="6725" y="-956"/>
                    <a:pt x="12955" y="-952"/>
                    <a:pt x="16797" y="2893"/>
                  </a:cubicBezTo>
                </a:path>
              </a:pathLst>
            </a:custGeom>
            <a:solidFill>
              <a:srgbClr val="939393"/>
            </a:solidFill>
            <a:ln w="12700">
              <a:solidFill>
                <a:srgbClr val="000000"/>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4" name="AutoShape 15"/>
            <p:cNvSpPr>
              <a:spLocks/>
            </p:cNvSpPr>
            <p:nvPr/>
          </p:nvSpPr>
          <p:spPr bwMode="auto">
            <a:xfrm rot="-180766">
              <a:off x="5" y="822"/>
              <a:ext cx="775" cy="159"/>
            </a:xfrm>
            <a:custGeom>
              <a:avLst/>
              <a:gdLst>
                <a:gd name="T0" fmla="*/ 0 w 19679"/>
                <a:gd name="T1" fmla="*/ 0 h 19675"/>
                <a:gd name="T2" fmla="*/ 19679 w 19679"/>
                <a:gd name="T3" fmla="*/ 19675 h 19675"/>
              </a:gdLst>
              <a:ahLst/>
              <a:cxnLst/>
              <a:rect l="T0" t="T1" r="T2" b="T3"/>
              <a:pathLst>
                <a:path w="19679" h="19675">
                  <a:moveTo>
                    <a:pt x="16797" y="2893"/>
                  </a:moveTo>
                  <a:cubicBezTo>
                    <a:pt x="20640" y="6737"/>
                    <a:pt x="20640" y="12966"/>
                    <a:pt x="16798" y="16805"/>
                  </a:cubicBezTo>
                  <a:cubicBezTo>
                    <a:pt x="12955" y="20644"/>
                    <a:pt x="6725" y="20640"/>
                    <a:pt x="2883" y="16795"/>
                  </a:cubicBezTo>
                  <a:cubicBezTo>
                    <a:pt x="-960" y="12951"/>
                    <a:pt x="-960" y="6722"/>
                    <a:pt x="2882" y="2883"/>
                  </a:cubicBezTo>
                  <a:cubicBezTo>
                    <a:pt x="6725" y="-956"/>
                    <a:pt x="12955" y="-952"/>
                    <a:pt x="16797" y="2893"/>
                  </a:cubicBezTo>
                </a:path>
              </a:pathLst>
            </a:custGeom>
            <a:solidFill>
              <a:srgbClr val="939393"/>
            </a:solidFill>
            <a:ln w="12700">
              <a:solidFill>
                <a:srgbClr val="000000"/>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5" name="AutoShape 16"/>
            <p:cNvSpPr>
              <a:spLocks/>
            </p:cNvSpPr>
            <p:nvPr/>
          </p:nvSpPr>
          <p:spPr bwMode="auto">
            <a:xfrm>
              <a:off x="328" y="355"/>
              <a:ext cx="183" cy="183"/>
            </a:xfrm>
            <a:prstGeom prst="triangle">
              <a:avLst>
                <a:gd name="adj" fmla="val 50000"/>
              </a:avLst>
            </a:prstGeom>
            <a:solidFill>
              <a:srgbClr val="000000"/>
            </a:solidFill>
            <a:ln w="12700">
              <a:solidFill>
                <a:srgbClr val="000000"/>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6" name="Oval 17"/>
            <p:cNvSpPr>
              <a:spLocks/>
            </p:cNvSpPr>
            <p:nvPr/>
          </p:nvSpPr>
          <p:spPr bwMode="auto">
            <a:xfrm>
              <a:off x="80" y="437"/>
              <a:ext cx="177" cy="177"/>
            </a:xfrm>
            <a:prstGeom prst="ellipse">
              <a:avLst/>
            </a:prstGeom>
            <a:solidFill>
              <a:srgbClr val="10FF1C"/>
            </a:solidFill>
            <a:ln w="12700">
              <a:solidFill>
                <a:srgbClr val="000000"/>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7" name="Line 18"/>
            <p:cNvSpPr>
              <a:spLocks noChangeShapeType="1"/>
            </p:cNvSpPr>
            <p:nvPr/>
          </p:nvSpPr>
          <p:spPr bwMode="auto">
            <a:xfrm flipH="1">
              <a:off x="186" y="143"/>
              <a:ext cx="0" cy="1285"/>
            </a:xfrm>
            <a:prstGeom prst="line">
              <a:avLst/>
            </a:prstGeom>
            <a:noFill/>
            <a:ln w="12700">
              <a:solidFill>
                <a:srgbClr val="000000"/>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8" name="Oval 19"/>
            <p:cNvSpPr>
              <a:spLocks/>
            </p:cNvSpPr>
            <p:nvPr/>
          </p:nvSpPr>
          <p:spPr bwMode="auto">
            <a:xfrm>
              <a:off x="559" y="272"/>
              <a:ext cx="177" cy="177"/>
            </a:xfrm>
            <a:prstGeom prst="ellipse">
              <a:avLst/>
            </a:prstGeom>
            <a:solidFill>
              <a:srgbClr val="FF0E08"/>
            </a:solidFill>
            <a:ln w="12700">
              <a:solidFill>
                <a:srgbClr val="000000"/>
              </a:solidFill>
              <a:miter lim="800000"/>
              <a:headEnd/>
              <a:tailEnd/>
            </a:ln>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89" name="Line 20"/>
            <p:cNvSpPr>
              <a:spLocks noChangeShapeType="1"/>
            </p:cNvSpPr>
            <p:nvPr/>
          </p:nvSpPr>
          <p:spPr bwMode="auto">
            <a:xfrm flipH="1">
              <a:off x="665" y="107"/>
              <a:ext cx="0" cy="1293"/>
            </a:xfrm>
            <a:prstGeom prst="line">
              <a:avLst/>
            </a:prstGeom>
            <a:noFill/>
            <a:ln w="12700">
              <a:solidFill>
                <a:srgbClr val="000000"/>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grpSp>
      <p:sp>
        <p:nvSpPr>
          <p:cNvPr id="24597" name="Rectangle 21"/>
          <p:cNvSpPr>
            <a:spLocks/>
          </p:cNvSpPr>
          <p:nvPr/>
        </p:nvSpPr>
        <p:spPr bwMode="auto">
          <a:xfrm>
            <a:off x="3820921" y="2477632"/>
            <a:ext cx="227368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36574" bIns="0" anchor="ctr">
            <a:spAutoFit/>
          </a:bodyPr>
          <a:lstStyle/>
          <a:p>
            <a:pPr marL="35718" algn="ctr" defTabSz="822960" fontAlgn="base">
              <a:spcBef>
                <a:spcPct val="0"/>
              </a:spcBef>
              <a:spcAft>
                <a:spcPct val="0"/>
              </a:spcAft>
            </a:pPr>
            <a:r>
              <a:rPr lang="en-US" smtClean="0">
                <a:solidFill>
                  <a:srgbClr val="000000"/>
                </a:solidFill>
                <a:latin typeface="Palatino" charset="0"/>
                <a:ea typeface="ヒラギノ角ゴ ProN W3" charset="0"/>
                <a:cs typeface="ヒラギノ角ゴ ProN W3" charset="0"/>
                <a:sym typeface="Palatino" charset="0"/>
              </a:rPr>
              <a:t>Subthreshold Activity</a:t>
            </a:r>
          </a:p>
          <a:p>
            <a:pPr marL="35718" algn="ctr"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Intracellular </a:t>
            </a:r>
            <a:r>
              <a:rPr lang="en-US" b="1" smtClean="0">
                <a:solidFill>
                  <a:srgbClr val="000000"/>
                </a:solidFill>
                <a:latin typeface="Palatino" charset="0"/>
                <a:ea typeface="ヒラギノ角ゴ ProN W3" charset="0"/>
                <a:cs typeface="ヒラギノ角ゴ ProN W3" charset="0"/>
                <a:sym typeface="Palatino" charset="0"/>
              </a:rPr>
              <a:t>in vivo</a:t>
            </a:r>
          </a:p>
        </p:txBody>
      </p:sp>
      <p:sp>
        <p:nvSpPr>
          <p:cNvPr id="24598" name="Rectangle 22"/>
          <p:cNvSpPr>
            <a:spLocks/>
          </p:cNvSpPr>
          <p:nvPr/>
        </p:nvSpPr>
        <p:spPr bwMode="auto">
          <a:xfrm>
            <a:off x="6535103" y="2446020"/>
            <a:ext cx="2194560"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36574" bIns="0" anchor="ctr"/>
          <a:lstStyle/>
          <a:p>
            <a:pPr marL="35718" algn="r" defTabSz="822960" fontAlgn="base">
              <a:spcBef>
                <a:spcPct val="0"/>
              </a:spcBef>
              <a:spcAft>
                <a:spcPct val="0"/>
              </a:spcAft>
            </a:pPr>
            <a:r>
              <a:rPr lang="en-US" smtClean="0">
                <a:solidFill>
                  <a:srgbClr val="000000"/>
                </a:solidFill>
                <a:latin typeface="Palatino" charset="0"/>
                <a:ea typeface="ヒラギノ角ゴ ProN W3" charset="0"/>
                <a:cs typeface="ヒラギノ角ゴ ProN W3" charset="0"/>
                <a:sym typeface="Palatino" charset="0"/>
              </a:rPr>
              <a:t>Cell-Type Specific Circuit Control</a:t>
            </a:r>
          </a:p>
          <a:p>
            <a:pPr marL="35718" algn="r"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optogenetics</a:t>
            </a:r>
          </a:p>
        </p:txBody>
      </p:sp>
      <p:grpSp>
        <p:nvGrpSpPr>
          <p:cNvPr id="3" name="Group 23"/>
          <p:cNvGrpSpPr>
            <a:grpSpLocks/>
          </p:cNvGrpSpPr>
          <p:nvPr/>
        </p:nvGrpSpPr>
        <p:grpSpPr bwMode="auto">
          <a:xfrm rot="1223551">
            <a:off x="4856322" y="3233262"/>
            <a:ext cx="194310" cy="1433036"/>
            <a:chOff x="0" y="0"/>
            <a:chExt cx="136" cy="1002"/>
          </a:xfrm>
        </p:grpSpPr>
        <p:sp>
          <p:nvSpPr>
            <p:cNvPr id="22569" name="Line 24"/>
            <p:cNvSpPr>
              <a:spLocks noChangeShapeType="1"/>
            </p:cNvSpPr>
            <p:nvPr/>
          </p:nvSpPr>
          <p:spPr bwMode="auto">
            <a:xfrm flipH="1">
              <a:off x="26" y="30"/>
              <a:ext cx="104" cy="968"/>
            </a:xfrm>
            <a:prstGeom prst="line">
              <a:avLst/>
            </a:prstGeom>
            <a:noFill/>
            <a:ln w="12700">
              <a:solidFill>
                <a:srgbClr val="6E7A89"/>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0" name="Line 25"/>
            <p:cNvSpPr>
              <a:spLocks noChangeShapeType="1"/>
            </p:cNvSpPr>
            <p:nvPr/>
          </p:nvSpPr>
          <p:spPr bwMode="auto">
            <a:xfrm rot="10800000">
              <a:off x="2" y="22"/>
              <a:ext cx="4" cy="971"/>
            </a:xfrm>
            <a:prstGeom prst="line">
              <a:avLst/>
            </a:prstGeom>
            <a:noFill/>
            <a:ln w="12700">
              <a:solidFill>
                <a:srgbClr val="6E7A89"/>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1" name="AutoShape 26"/>
            <p:cNvSpPr>
              <a:spLocks/>
            </p:cNvSpPr>
            <p:nvPr/>
          </p:nvSpPr>
          <p:spPr bwMode="auto">
            <a:xfrm rot="137438">
              <a:off x="1" y="2"/>
              <a:ext cx="134" cy="39"/>
            </a:xfrm>
            <a:custGeom>
              <a:avLst/>
              <a:gdLst>
                <a:gd name="T0" fmla="*/ 0 w 19658"/>
                <a:gd name="T1" fmla="*/ 0 h 19496"/>
                <a:gd name="T2" fmla="*/ 19658 w 19658"/>
                <a:gd name="T3" fmla="*/ 19496 h 19496"/>
              </a:gdLst>
              <a:ahLst/>
              <a:cxnLst/>
              <a:rect l="T0" t="T1" r="T2" b="T3"/>
              <a:pathLst>
                <a:path w="19658" h="19496">
                  <a:moveTo>
                    <a:pt x="2868" y="2762"/>
                  </a:moveTo>
                  <a:cubicBezTo>
                    <a:pt x="-984" y="6693"/>
                    <a:pt x="-1007" y="12865"/>
                    <a:pt x="2817" y="16548"/>
                  </a:cubicBezTo>
                  <a:cubicBezTo>
                    <a:pt x="6642" y="20232"/>
                    <a:pt x="12865" y="20032"/>
                    <a:pt x="16718" y="16102"/>
                  </a:cubicBezTo>
                  <a:cubicBezTo>
                    <a:pt x="20570" y="12171"/>
                    <a:pt x="20593" y="5999"/>
                    <a:pt x="16769" y="2316"/>
                  </a:cubicBezTo>
                  <a:cubicBezTo>
                    <a:pt x="12944" y="-1368"/>
                    <a:pt x="6721" y="-1168"/>
                    <a:pt x="2868" y="2762"/>
                  </a:cubicBezTo>
                </a:path>
              </a:pathLst>
            </a:cu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72" name="Freeform 27"/>
            <p:cNvSpPr>
              <a:spLocks/>
            </p:cNvSpPr>
            <p:nvPr/>
          </p:nvSpPr>
          <p:spPr bwMode="auto">
            <a:xfrm>
              <a:off x="4" y="994"/>
              <a:ext cx="20" cy="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0" y="0"/>
                  </a:moveTo>
                  <a:lnTo>
                    <a:pt x="8640" y="21600"/>
                  </a:lnTo>
                  <a:lnTo>
                    <a:pt x="21600" y="7200"/>
                  </a:lnTo>
                </a:path>
              </a:pathLst>
            </a:custGeom>
            <a:noFill/>
            <a:ln w="12700">
              <a:solidFill>
                <a:srgbClr val="6E7A89"/>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grpSp>
      <p:grpSp>
        <p:nvGrpSpPr>
          <p:cNvPr id="4" name="Group 28"/>
          <p:cNvGrpSpPr>
            <a:grpSpLocks/>
          </p:cNvGrpSpPr>
          <p:nvPr/>
        </p:nvGrpSpPr>
        <p:grpSpPr bwMode="auto">
          <a:xfrm>
            <a:off x="1429" y="3840480"/>
            <a:ext cx="2521744" cy="790101"/>
            <a:chOff x="-58" y="0"/>
            <a:chExt cx="1765" cy="553"/>
          </a:xfrm>
        </p:grpSpPr>
        <p:sp>
          <p:nvSpPr>
            <p:cNvPr id="22567" name="Rectangle 29"/>
            <p:cNvSpPr>
              <a:spLocks/>
            </p:cNvSpPr>
            <p:nvPr/>
          </p:nvSpPr>
          <p:spPr bwMode="auto">
            <a:xfrm>
              <a:off x="11" y="0"/>
              <a:ext cx="1696"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5718" defTabSz="822960" fontAlgn="base">
                <a:spcBef>
                  <a:spcPct val="0"/>
                </a:spcBef>
                <a:spcAft>
                  <a:spcPct val="0"/>
                </a:spcAft>
              </a:pPr>
              <a:r>
                <a:rPr lang="en-US" smtClean="0">
                  <a:solidFill>
                    <a:srgbClr val="000000"/>
                  </a:solidFill>
                  <a:latin typeface="Palatino" charset="0"/>
                  <a:ea typeface="ヒラギノ角ゴ ProN W3" charset="0"/>
                  <a:cs typeface="ヒラギノ角ゴ ProN W3" charset="0"/>
                  <a:sym typeface="Palatino" charset="0"/>
                </a:rPr>
                <a:t>Recording &amp; Control During Behavior</a:t>
              </a:r>
            </a:p>
          </p:txBody>
        </p:sp>
        <p:sp>
          <p:nvSpPr>
            <p:cNvPr id="22568" name="Rectangle 30"/>
            <p:cNvSpPr>
              <a:spLocks/>
            </p:cNvSpPr>
            <p:nvPr/>
          </p:nvSpPr>
          <p:spPr bwMode="auto">
            <a:xfrm>
              <a:off x="-58" y="359"/>
              <a:ext cx="81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nchor="ctr">
              <a:spAutoFit/>
            </a:bodyPr>
            <a:lstStyle/>
            <a:p>
              <a:pPr marL="35718" algn="r"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perception </a:t>
              </a:r>
            </a:p>
          </p:txBody>
        </p:sp>
      </p:grpSp>
      <p:grpSp>
        <p:nvGrpSpPr>
          <p:cNvPr id="5" name="Group 31"/>
          <p:cNvGrpSpPr>
            <a:grpSpLocks/>
          </p:cNvGrpSpPr>
          <p:nvPr/>
        </p:nvGrpSpPr>
        <p:grpSpPr bwMode="auto">
          <a:xfrm>
            <a:off x="3133251" y="3710464"/>
            <a:ext cx="818673" cy="1707356"/>
            <a:chOff x="0" y="0"/>
            <a:chExt cx="573" cy="1195"/>
          </a:xfrm>
        </p:grpSpPr>
        <p:pic>
          <p:nvPicPr>
            <p:cNvPr id="22557"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73" cy="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22558" name="Group 33"/>
            <p:cNvGrpSpPr>
              <a:grpSpLocks/>
            </p:cNvGrpSpPr>
            <p:nvPr/>
          </p:nvGrpSpPr>
          <p:grpSpPr bwMode="auto">
            <a:xfrm>
              <a:off x="178" y="1129"/>
              <a:ext cx="276" cy="66"/>
              <a:chOff x="0" y="0"/>
              <a:chExt cx="276" cy="65"/>
            </a:xfrm>
          </p:grpSpPr>
          <p:sp>
            <p:nvSpPr>
              <p:cNvPr id="22559" name="Line 34"/>
              <p:cNvSpPr>
                <a:spLocks noChangeShapeType="1"/>
              </p:cNvSpPr>
              <p:nvPr/>
            </p:nvSpPr>
            <p:spPr bwMode="auto">
              <a:xfrm>
                <a:off x="0"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60" name="Line 35"/>
              <p:cNvSpPr>
                <a:spLocks noChangeShapeType="1"/>
              </p:cNvSpPr>
              <p:nvPr/>
            </p:nvSpPr>
            <p:spPr bwMode="auto">
              <a:xfrm>
                <a:off x="38"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61" name="Line 36"/>
              <p:cNvSpPr>
                <a:spLocks noChangeShapeType="1"/>
              </p:cNvSpPr>
              <p:nvPr/>
            </p:nvSpPr>
            <p:spPr bwMode="auto">
              <a:xfrm>
                <a:off x="80"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62" name="Line 37"/>
              <p:cNvSpPr>
                <a:spLocks noChangeShapeType="1"/>
              </p:cNvSpPr>
              <p:nvPr/>
            </p:nvSpPr>
            <p:spPr bwMode="auto">
              <a:xfrm>
                <a:off x="118"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63" name="Line 38"/>
              <p:cNvSpPr>
                <a:spLocks noChangeShapeType="1"/>
              </p:cNvSpPr>
              <p:nvPr/>
            </p:nvSpPr>
            <p:spPr bwMode="auto">
              <a:xfrm>
                <a:off x="157"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64" name="Line 39"/>
              <p:cNvSpPr>
                <a:spLocks noChangeShapeType="1"/>
              </p:cNvSpPr>
              <p:nvPr/>
            </p:nvSpPr>
            <p:spPr bwMode="auto">
              <a:xfrm>
                <a:off x="195"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65" name="Line 40"/>
              <p:cNvSpPr>
                <a:spLocks noChangeShapeType="1"/>
              </p:cNvSpPr>
              <p:nvPr/>
            </p:nvSpPr>
            <p:spPr bwMode="auto">
              <a:xfrm>
                <a:off x="237"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66" name="Line 41"/>
              <p:cNvSpPr>
                <a:spLocks noChangeShapeType="1"/>
              </p:cNvSpPr>
              <p:nvPr/>
            </p:nvSpPr>
            <p:spPr bwMode="auto">
              <a:xfrm>
                <a:off x="276" y="0"/>
                <a:ext cx="0" cy="65"/>
              </a:xfrm>
              <a:prstGeom prst="line">
                <a:avLst/>
              </a:prstGeom>
              <a:noFill/>
              <a:ln w="25400">
                <a:solidFill>
                  <a:srgbClr val="2105FF"/>
                </a:solidFill>
                <a:miter lim="800000"/>
                <a:headEn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grpSp>
      </p:grpSp>
      <p:sp>
        <p:nvSpPr>
          <p:cNvPr id="24618" name="Rectangle 42"/>
          <p:cNvSpPr>
            <a:spLocks/>
          </p:cNvSpPr>
          <p:nvPr/>
        </p:nvSpPr>
        <p:spPr bwMode="auto">
          <a:xfrm>
            <a:off x="5078149" y="5106532"/>
            <a:ext cx="27356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36574" bIns="0" anchor="ctr">
            <a:spAutoFit/>
          </a:bodyPr>
          <a:lstStyle/>
          <a:p>
            <a:pPr marL="35718" algn="r" defTabSz="822960" fontAlgn="base">
              <a:spcBef>
                <a:spcPct val="0"/>
              </a:spcBef>
              <a:spcAft>
                <a:spcPct val="0"/>
              </a:spcAft>
            </a:pPr>
            <a:r>
              <a:rPr lang="en-US" smtClean="0">
                <a:solidFill>
                  <a:srgbClr val="000000"/>
                </a:solidFill>
                <a:latin typeface="Palatino" charset="0"/>
                <a:ea typeface="ヒラギノ角ゴ ProN W3" charset="0"/>
                <a:cs typeface="ヒラギノ角ゴ ProN W3" charset="0"/>
                <a:sym typeface="Palatino" charset="0"/>
              </a:rPr>
              <a:t>Cell-Type Specific Activity</a:t>
            </a:r>
          </a:p>
          <a:p>
            <a:pPr marL="35718" algn="r"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2-photon imaging</a:t>
            </a:r>
          </a:p>
        </p:txBody>
      </p:sp>
      <p:grpSp>
        <p:nvGrpSpPr>
          <p:cNvPr id="7" name="Group 43"/>
          <p:cNvGrpSpPr>
            <a:grpSpLocks/>
          </p:cNvGrpSpPr>
          <p:nvPr/>
        </p:nvGrpSpPr>
        <p:grpSpPr bwMode="auto">
          <a:xfrm>
            <a:off x="5334953" y="5796439"/>
            <a:ext cx="2483168" cy="985838"/>
            <a:chOff x="0" y="0"/>
            <a:chExt cx="1738" cy="689"/>
          </a:xfrm>
        </p:grpSpPr>
        <p:pic>
          <p:nvPicPr>
            <p:cNvPr id="22555" name="Picture 44"/>
            <p:cNvPicPr>
              <a:picLocks noChangeAspect="1" noChangeArrowheads="1"/>
            </p:cNvPicPr>
            <p:nvPr/>
          </p:nvPicPr>
          <p:blipFill>
            <a:blip r:embed="rId5">
              <a:extLst>
                <a:ext uri="{28A0092B-C50C-407E-A947-70E740481C1C}">
                  <a14:useLocalDpi xmlns:a14="http://schemas.microsoft.com/office/drawing/2010/main" val="0"/>
                </a:ext>
              </a:extLst>
            </a:blip>
            <a:srcRect l="54247" t="38383" r="5229" b="53914"/>
            <a:stretch>
              <a:fillRect/>
            </a:stretch>
          </p:blipFill>
          <p:spPr bwMode="auto">
            <a:xfrm>
              <a:off x="0" y="0"/>
              <a:ext cx="1701"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2556" name="Rectangle 45"/>
            <p:cNvSpPr>
              <a:spLocks/>
            </p:cNvSpPr>
            <p:nvPr/>
          </p:nvSpPr>
          <p:spPr bwMode="auto">
            <a:xfrm>
              <a:off x="42" y="377"/>
              <a:ext cx="169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defTabSz="822960" fontAlgn="base">
                <a:spcBef>
                  <a:spcPct val="0"/>
                </a:spcBef>
                <a:spcAft>
                  <a:spcPct val="0"/>
                </a:spcAft>
              </a:pPr>
              <a:r>
                <a:rPr lang="en-US" sz="1100">
                  <a:solidFill>
                    <a:srgbClr val="000000"/>
                  </a:solidFill>
                  <a:latin typeface="Cochin" charset="0"/>
                  <a:ea typeface="ヒラギノ角ゴ ProN W3" charset="0"/>
                  <a:cs typeface="ヒラギノ角ゴ ProN W3" charset="0"/>
                  <a:sym typeface="Cochin" charset="0"/>
                </a:rPr>
                <a:t>Low-Threshold Spiking Interneurons</a:t>
              </a:r>
            </a:p>
          </p:txBody>
        </p:sp>
      </p:grpSp>
      <p:grpSp>
        <p:nvGrpSpPr>
          <p:cNvPr id="8" name="Group 46"/>
          <p:cNvGrpSpPr>
            <a:grpSpLocks/>
          </p:cNvGrpSpPr>
          <p:nvPr/>
        </p:nvGrpSpPr>
        <p:grpSpPr bwMode="auto">
          <a:xfrm>
            <a:off x="4762024" y="4063366"/>
            <a:ext cx="3067526" cy="644367"/>
            <a:chOff x="0" y="0"/>
            <a:chExt cx="2146" cy="451"/>
          </a:xfrm>
        </p:grpSpPr>
        <p:sp>
          <p:nvSpPr>
            <p:cNvPr id="22553" name="Line 47"/>
            <p:cNvSpPr>
              <a:spLocks noChangeShapeType="1"/>
            </p:cNvSpPr>
            <p:nvPr/>
          </p:nvSpPr>
          <p:spPr bwMode="auto">
            <a:xfrm rot="10800000" flipH="1">
              <a:off x="266" y="0"/>
              <a:ext cx="1037" cy="189"/>
            </a:xfrm>
            <a:prstGeom prst="line">
              <a:avLst/>
            </a:prstGeom>
            <a:noFill/>
            <a:ln w="63500">
              <a:solidFill>
                <a:srgbClr val="E01E10"/>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sp>
          <p:nvSpPr>
            <p:cNvPr id="22554" name="Line 48"/>
            <p:cNvSpPr>
              <a:spLocks noChangeShapeType="1"/>
            </p:cNvSpPr>
            <p:nvPr/>
          </p:nvSpPr>
          <p:spPr bwMode="auto">
            <a:xfrm>
              <a:off x="0" y="443"/>
              <a:ext cx="2146" cy="8"/>
            </a:xfrm>
            <a:prstGeom prst="line">
              <a:avLst/>
            </a:prstGeom>
            <a:noFill/>
            <a:ln w="63500">
              <a:solidFill>
                <a:srgbClr val="000000"/>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grpSp>
      <p:sp>
        <p:nvSpPr>
          <p:cNvPr id="24625" name="Line 49"/>
          <p:cNvSpPr>
            <a:spLocks noChangeShapeType="1"/>
          </p:cNvSpPr>
          <p:nvPr/>
        </p:nvSpPr>
        <p:spPr bwMode="auto">
          <a:xfrm>
            <a:off x="4350544" y="4823460"/>
            <a:ext cx="914400" cy="944404"/>
          </a:xfrm>
          <a:prstGeom prst="line">
            <a:avLst/>
          </a:prstGeom>
          <a:noFill/>
          <a:ln w="63500">
            <a:solidFill>
              <a:srgbClr val="1AFF30"/>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pPr algn="ctr" defTabSz="822960" fontAlgn="base">
              <a:spcBef>
                <a:spcPct val="0"/>
              </a:spcBef>
              <a:spcAft>
                <a:spcPct val="0"/>
              </a:spcAft>
            </a:pPr>
            <a:endParaRPr lang="en-US" sz="2900">
              <a:solidFill>
                <a:srgbClr val="FFFFFF"/>
              </a:solidFill>
              <a:latin typeface="Gill Sans" charset="0"/>
              <a:ea typeface="ヒラギノ角ゴ ProN W3" charset="0"/>
              <a:cs typeface="ヒラギノ角ゴ ProN W3" charset="0"/>
              <a:sym typeface="Gill Sans" charset="0"/>
            </a:endParaRPr>
          </a:p>
        </p:txBody>
      </p:sp>
      <p:grpSp>
        <p:nvGrpSpPr>
          <p:cNvPr id="9" name="Group 50"/>
          <p:cNvGrpSpPr>
            <a:grpSpLocks/>
          </p:cNvGrpSpPr>
          <p:nvPr/>
        </p:nvGrpSpPr>
        <p:grpSpPr bwMode="auto">
          <a:xfrm>
            <a:off x="5912170" y="3380423"/>
            <a:ext cx="3070366" cy="3068955"/>
            <a:chOff x="3" y="22"/>
            <a:chExt cx="2148" cy="2148"/>
          </a:xfrm>
        </p:grpSpPr>
        <p:grpSp>
          <p:nvGrpSpPr>
            <p:cNvPr id="22548" name="Group 51"/>
            <p:cNvGrpSpPr>
              <a:grpSpLocks/>
            </p:cNvGrpSpPr>
            <p:nvPr/>
          </p:nvGrpSpPr>
          <p:grpSpPr bwMode="auto">
            <a:xfrm>
              <a:off x="3" y="22"/>
              <a:ext cx="1925" cy="2148"/>
              <a:chOff x="3" y="22"/>
              <a:chExt cx="1925" cy="2148"/>
            </a:xfrm>
          </p:grpSpPr>
          <p:pic>
            <p:nvPicPr>
              <p:cNvPr id="22550" name="Picture 52"/>
              <p:cNvPicPr>
                <a:picLocks noChangeAspect="1" noChangeArrowheads="1"/>
              </p:cNvPicPr>
              <p:nvPr/>
            </p:nvPicPr>
            <p:blipFill>
              <a:blip r:embed="rId6">
                <a:extLst>
                  <a:ext uri="{28A0092B-C50C-407E-A947-70E740481C1C}">
                    <a14:useLocalDpi xmlns:a14="http://schemas.microsoft.com/office/drawing/2010/main" val="0"/>
                  </a:ext>
                </a:extLst>
              </a:blip>
              <a:srcRect l="33749" t="6645" r="34322" b="5890"/>
              <a:stretch>
                <a:fillRect/>
              </a:stretch>
            </p:blipFill>
            <p:spPr bwMode="auto">
              <a:xfrm>
                <a:off x="592" y="176"/>
                <a:ext cx="700"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2551" name="Rectangle 53"/>
              <p:cNvSpPr>
                <a:spLocks/>
              </p:cNvSpPr>
              <p:nvPr/>
            </p:nvSpPr>
            <p:spPr bwMode="auto">
              <a:xfrm>
                <a:off x="3" y="22"/>
                <a:ext cx="1284"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pPr algn="ctr" defTabSz="822960" fontAlgn="base">
                  <a:spcBef>
                    <a:spcPct val="0"/>
                  </a:spcBef>
                  <a:spcAft>
                    <a:spcPct val="0"/>
                  </a:spcAft>
                </a:pPr>
                <a:r>
                  <a:rPr lang="en-US" sz="1300">
                    <a:solidFill>
                      <a:srgbClr val="000000"/>
                    </a:solidFill>
                    <a:latin typeface="Cochin" charset="0"/>
                    <a:ea typeface="ヒラギノ角ゴ ProN W3" charset="0"/>
                    <a:cs typeface="ヒラギノ角ゴ ProN W3" charset="0"/>
                    <a:sym typeface="Cochin" charset="0"/>
                  </a:rPr>
                  <a:t>Fast-Spiking Interneurons</a:t>
                </a:r>
              </a:p>
            </p:txBody>
          </p:sp>
          <p:pic>
            <p:nvPicPr>
              <p:cNvPr id="22552" name="Picture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2" y="178"/>
                <a:ext cx="536" cy="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22549" name="Rectangle 55"/>
            <p:cNvSpPr>
              <a:spLocks/>
            </p:cNvSpPr>
            <p:nvPr/>
          </p:nvSpPr>
          <p:spPr bwMode="auto">
            <a:xfrm>
              <a:off x="1379" y="30"/>
              <a:ext cx="772"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pPr algn="ctr" defTabSz="822960" fontAlgn="base">
                <a:spcBef>
                  <a:spcPct val="0"/>
                </a:spcBef>
                <a:spcAft>
                  <a:spcPct val="0"/>
                </a:spcAft>
              </a:pPr>
              <a:r>
                <a:rPr lang="en-US" sz="1300">
                  <a:solidFill>
                    <a:srgbClr val="000000"/>
                  </a:solidFill>
                  <a:latin typeface="Cochin" charset="0"/>
                  <a:ea typeface="ヒラギノ角ゴ ProN W3" charset="0"/>
                  <a:cs typeface="ヒラギノ角ゴ ProN W3" charset="0"/>
                  <a:sym typeface="Cochin" charset="0"/>
                </a:rPr>
                <a:t>Pyramidal Cells </a:t>
              </a:r>
            </a:p>
          </p:txBody>
        </p:sp>
      </p:grpSp>
      <p:sp>
        <p:nvSpPr>
          <p:cNvPr id="24632" name="Rectangle 56"/>
          <p:cNvSpPr>
            <a:spLocks/>
          </p:cNvSpPr>
          <p:nvPr/>
        </p:nvSpPr>
        <p:spPr bwMode="auto">
          <a:xfrm>
            <a:off x="171450" y="1177290"/>
            <a:ext cx="8412480" cy="914400"/>
          </a:xfrm>
          <a:prstGeom prst="rect">
            <a:avLst/>
          </a:prstGeom>
          <a:noFill/>
          <a:ln w="12700" cap="flat">
            <a:noFill/>
            <a:miter lim="800000"/>
            <a:headEnd type="none" w="med" len="med"/>
            <a:tailEnd type="none" w="med" len="med"/>
          </a:ln>
        </p:spPr>
        <p:txBody>
          <a:bodyPr lIns="0" tIns="0" rIns="0" bIns="0" anchor="ctr"/>
          <a:lstStyle/>
          <a:p>
            <a:pPr algn="ctr" defTabSz="822960" fontAlgn="base">
              <a:spcBef>
                <a:spcPct val="0"/>
              </a:spcBef>
              <a:spcAft>
                <a:spcPct val="0"/>
              </a:spcAft>
            </a:pPr>
            <a:r>
              <a:rPr lang="en-US" sz="2900">
                <a:solidFill>
                  <a:srgbClr val="000000"/>
                </a:solidFill>
                <a:effectLst>
                  <a:outerShdw blurRad="38100" dist="38100" dir="2700000" algn="tl">
                    <a:srgbClr val="DDDDDD"/>
                  </a:outerShdw>
                </a:effectLst>
                <a:latin typeface="Cochin" charset="0"/>
                <a:ea typeface="ヒラギノ角ゴ ProN W3" charset="0"/>
                <a:cs typeface="ヒラギノ角ゴ ProN W3" charset="0"/>
                <a:sym typeface="Cochin" charset="0"/>
              </a:rPr>
              <a:t>Combining multiple levels of electrophysiology, imaging and optogenetics in head-posted mice</a:t>
            </a:r>
          </a:p>
        </p:txBody>
      </p:sp>
      <p:sp>
        <p:nvSpPr>
          <p:cNvPr id="24633" name="Rectangle 57"/>
          <p:cNvSpPr>
            <a:spLocks/>
          </p:cNvSpPr>
          <p:nvPr/>
        </p:nvSpPr>
        <p:spPr bwMode="auto">
          <a:xfrm>
            <a:off x="138590" y="2477632"/>
            <a:ext cx="32052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36574" bIns="0" anchor="ctr">
            <a:spAutoFit/>
          </a:bodyPr>
          <a:lstStyle/>
          <a:p>
            <a:pPr marL="35718" defTabSz="822960" fontAlgn="base">
              <a:spcBef>
                <a:spcPct val="0"/>
              </a:spcBef>
              <a:spcAft>
                <a:spcPct val="0"/>
              </a:spcAft>
            </a:pPr>
            <a:r>
              <a:rPr lang="en-US" smtClean="0">
                <a:solidFill>
                  <a:srgbClr val="000000"/>
                </a:solidFill>
                <a:latin typeface="Palatino" charset="0"/>
                <a:ea typeface="ヒラギノ角ゴ ProN W3" charset="0"/>
                <a:cs typeface="ヒラギノ角ゴ ProN W3" charset="0"/>
                <a:sym typeface="Palatino" charset="0"/>
              </a:rPr>
              <a:t>Suprathreshold &amp; LFP Activity</a:t>
            </a:r>
          </a:p>
          <a:p>
            <a:pPr marL="35718"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tetrode recording</a:t>
            </a:r>
          </a:p>
        </p:txBody>
      </p:sp>
      <p:pic>
        <p:nvPicPr>
          <p:cNvPr id="24634" name="Picture 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1470" y="4732021"/>
            <a:ext cx="2606040" cy="205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4635" name="Rectangle 59"/>
          <p:cNvSpPr>
            <a:spLocks/>
          </p:cNvSpPr>
          <p:nvPr/>
        </p:nvSpPr>
        <p:spPr bwMode="auto">
          <a:xfrm>
            <a:off x="3463290" y="5955030"/>
            <a:ext cx="2194560"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36574" bIns="0" anchor="ctr"/>
          <a:lstStyle/>
          <a:p>
            <a:pPr marL="35718" algn="ctr"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A Cortical</a:t>
            </a:r>
          </a:p>
          <a:p>
            <a:pPr marL="35718" algn="ctr"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Column with </a:t>
            </a:r>
          </a:p>
          <a:p>
            <a:pPr marL="35718" algn="ctr" defTabSz="822960" fontAlgn="base">
              <a:spcBef>
                <a:spcPct val="0"/>
              </a:spcBef>
              <a:spcAft>
                <a:spcPct val="0"/>
              </a:spcAft>
            </a:pPr>
            <a:r>
              <a:rPr lang="en-US" b="1" i="1" smtClean="0">
                <a:solidFill>
                  <a:srgbClr val="000000"/>
                </a:solidFill>
                <a:latin typeface="Palatino" charset="0"/>
                <a:ea typeface="ヒラギノ角ゴ ProN W3" charset="0"/>
                <a:cs typeface="ヒラギノ角ゴ ProN W3" charset="0"/>
                <a:sym typeface="Palatino" charset="0"/>
              </a:rPr>
              <a:t>Distinct Cell Types</a:t>
            </a:r>
          </a:p>
        </p:txBody>
      </p:sp>
      <p:pic>
        <p:nvPicPr>
          <p:cNvPr id="24636" name="Picture 6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21" y="2263140"/>
            <a:ext cx="7892415" cy="465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4013303266"/>
      </p:ext>
    </p:extLst>
  </p:cSld>
  <p:clrMapOvr>
    <a:masterClrMapping/>
  </p:clrMapOvr>
  <p:transition xmlns:p14="http://schemas.microsoft.com/office/powerpoint/2010/main" spd="med">
    <p:dissolv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632"/>
                                        </p:tgtEl>
                                        <p:attrNameLst>
                                          <p:attrName>style.visibility</p:attrName>
                                        </p:attrNameLst>
                                      </p:cBhvr>
                                      <p:to>
                                        <p:strVal val="visible"/>
                                      </p:to>
                                    </p:set>
                                    <p:animEffect transition="in" filter="fade">
                                      <p:cBhvr>
                                        <p:cTn id="7" dur="1000"/>
                                        <p:tgtEl>
                                          <p:spTgt spid="246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4636"/>
                                        </p:tgtEl>
                                        <p:attrNameLst>
                                          <p:attrName>style.visibility</p:attrName>
                                        </p:attrNameLst>
                                      </p:cBhvr>
                                      <p:to>
                                        <p:strVal val="visible"/>
                                      </p:to>
                                    </p:set>
                                    <p:animEffect transition="in" filter="fade">
                                      <p:cBhvr>
                                        <p:cTn id="12" dur="2000"/>
                                        <p:tgtEl>
                                          <p:spTgt spid="246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xit" presetSubtype="0" fill="hold" nodeType="clickEffect">
                                  <p:stCondLst>
                                    <p:cond delay="0"/>
                                  </p:stCondLst>
                                  <p:childTnLst>
                                    <p:animEffect transition="out" filter="fade">
                                      <p:cBhvr>
                                        <p:cTn id="16" dur="1000"/>
                                        <p:tgtEl>
                                          <p:spTgt spid="24636"/>
                                        </p:tgtEl>
                                      </p:cBhvr>
                                    </p:animEffect>
                                    <p:set>
                                      <p:cBhvr>
                                        <p:cTn id="17" dur="1" fill="hold">
                                          <p:stCondLst>
                                            <p:cond delay="999"/>
                                          </p:stCondLst>
                                        </p:cTn>
                                        <p:tgtEl>
                                          <p:spTgt spid="24636"/>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0" presetClass="entr" presetSubtype="0" fill="hold" nodeType="clickEffect">
                                  <p:stCondLst>
                                    <p:cond delay="0"/>
                                  </p:stCondLst>
                                  <p:childTnLst>
                                    <p:set>
                                      <p:cBhvr>
                                        <p:cTn id="21" dur="1" fill="hold">
                                          <p:stCondLst>
                                            <p:cond delay="499"/>
                                          </p:stCondLst>
                                        </p:cTn>
                                        <p:tgtEl>
                                          <p:spTgt spid="2"/>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0" presetClass="entr" presetSubtype="0" fill="hold" grpId="0" nodeType="clickEffect">
                                  <p:stCondLst>
                                    <p:cond delay="0"/>
                                  </p:stCondLst>
                                  <p:childTnLst>
                                    <p:set>
                                      <p:cBhvr>
                                        <p:cTn id="25" dur="1" fill="hold">
                                          <p:stCondLst>
                                            <p:cond delay="499"/>
                                          </p:stCondLst>
                                        </p:cTn>
                                        <p:tgtEl>
                                          <p:spTgt spid="24635"/>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0" presetClass="entr" presetSubtype="0" fill="hold" grpId="0" nodeType="clickEffect">
                                  <p:stCondLst>
                                    <p:cond delay="0"/>
                                  </p:stCondLst>
                                  <p:childTnLst>
                                    <p:set>
                                      <p:cBhvr>
                                        <p:cTn id="29" dur="1" fill="hold">
                                          <p:stCondLst>
                                            <p:cond delay="499"/>
                                          </p:stCondLst>
                                        </p:cTn>
                                        <p:tgtEl>
                                          <p:spTgt spid="24598"/>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0" presetClass="entr" presetSubtype="0" fill="hold" nodeType="clickEffect">
                                  <p:stCondLst>
                                    <p:cond delay="0"/>
                                  </p:stCondLst>
                                  <p:childTnLst>
                                    <p:set>
                                      <p:cBhvr>
                                        <p:cTn id="33" dur="1" fill="hold">
                                          <p:stCondLst>
                                            <p:cond delay="499"/>
                                          </p:stCondLst>
                                        </p:cTn>
                                        <p:tgtEl>
                                          <p:spTgt spid="9"/>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2"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500"/>
                                        <p:tgtEl>
                                          <p:spTgt spid="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4618"/>
                                        </p:tgtEl>
                                        <p:attrNameLst>
                                          <p:attrName>style.visibility</p:attrName>
                                        </p:attrNameLst>
                                      </p:cBhvr>
                                      <p:to>
                                        <p:strVal val="visible"/>
                                      </p:to>
                                    </p:set>
                                    <p:animEffect transition="in" filter="wipe(down)">
                                      <p:cBhvr>
                                        <p:cTn id="43" dur="500"/>
                                        <p:tgtEl>
                                          <p:spTgt spid="2461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4"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00"/>
                                        <p:tgtEl>
                                          <p:spTgt spid="7"/>
                                        </p:tgtEl>
                                      </p:cBhvr>
                                    </p:animEffect>
                                  </p:childTnLst>
                                </p:cTn>
                              </p:par>
                            </p:childTnLst>
                          </p:cTn>
                        </p:par>
                        <p:par>
                          <p:cTn id="49" fill="hold" nodeType="afterGroup">
                            <p:stCondLst>
                              <p:cond delay="500"/>
                            </p:stCondLst>
                            <p:childTnLst>
                              <p:par>
                                <p:cTn id="50" presetID="18" presetClass="entr" presetSubtype="9" fill="hold" grpId="0" nodeType="afterEffect">
                                  <p:stCondLst>
                                    <p:cond delay="0"/>
                                  </p:stCondLst>
                                  <p:childTnLst>
                                    <p:set>
                                      <p:cBhvr>
                                        <p:cTn id="51" dur="1" fill="hold">
                                          <p:stCondLst>
                                            <p:cond delay="0"/>
                                          </p:stCondLst>
                                        </p:cTn>
                                        <p:tgtEl>
                                          <p:spTgt spid="24625"/>
                                        </p:tgtEl>
                                        <p:attrNameLst>
                                          <p:attrName>style.visibility</p:attrName>
                                        </p:attrNameLst>
                                      </p:cBhvr>
                                      <p:to>
                                        <p:strVal val="visible"/>
                                      </p:to>
                                    </p:set>
                                    <p:animEffect transition="in" filter="strips(upLeft)">
                                      <p:cBhvr>
                                        <p:cTn id="52" dur="500"/>
                                        <p:tgtEl>
                                          <p:spTgt spid="2462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24597"/>
                                        </p:tgtEl>
                                        <p:attrNameLst>
                                          <p:attrName>style.visibility</p:attrName>
                                        </p:attrNameLst>
                                      </p:cBhvr>
                                      <p:to>
                                        <p:strVal val="visible"/>
                                      </p:to>
                                    </p:set>
                                    <p:animEffect transition="in" filter="strips(downLeft)">
                                      <p:cBhvr>
                                        <p:cTn id="57" dur="500"/>
                                        <p:tgtEl>
                                          <p:spTgt spid="2459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8" presetClass="entr" presetSubtype="12"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strips(downLeft)">
                                      <p:cBhvr>
                                        <p:cTn id="62" dur="500"/>
                                        <p:tgtEl>
                                          <p:spTgt spid="3"/>
                                        </p:tgtEl>
                                      </p:cBhvr>
                                    </p:animEffect>
                                  </p:childTnLst>
                                </p:cTn>
                              </p:par>
                            </p:childTnLst>
                          </p:cTn>
                        </p:par>
                        <p:par>
                          <p:cTn id="63" fill="hold" nodeType="afterGroup">
                            <p:stCondLst>
                              <p:cond delay="500"/>
                            </p:stCondLst>
                            <p:childTnLst>
                              <p:par>
                                <p:cTn id="64" presetID="18" presetClass="entr" presetSubtype="12"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strips(downLeft)">
                                      <p:cBhvr>
                                        <p:cTn id="66" dur="500"/>
                                        <p:tgtEl>
                                          <p:spTgt spid="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8" presetClass="entr" presetSubtype="12" fill="hold" grpId="0" nodeType="clickEffect">
                                  <p:stCondLst>
                                    <p:cond delay="0"/>
                                  </p:stCondLst>
                                  <p:childTnLst>
                                    <p:set>
                                      <p:cBhvr>
                                        <p:cTn id="70" dur="1" fill="hold">
                                          <p:stCondLst>
                                            <p:cond delay="0"/>
                                          </p:stCondLst>
                                        </p:cTn>
                                        <p:tgtEl>
                                          <p:spTgt spid="24633"/>
                                        </p:tgtEl>
                                        <p:attrNameLst>
                                          <p:attrName>style.visibility</p:attrName>
                                        </p:attrNameLst>
                                      </p:cBhvr>
                                      <p:to>
                                        <p:strVal val="visible"/>
                                      </p:to>
                                    </p:set>
                                    <p:animEffect transition="in" filter="strips(downLeft)">
                                      <p:cBhvr>
                                        <p:cTn id="71" dur="500"/>
                                        <p:tgtEl>
                                          <p:spTgt spid="24633"/>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nodeType="clickEffect">
                                  <p:stCondLst>
                                    <p:cond delay="0"/>
                                  </p:stCondLst>
                                  <p:childTnLst>
                                    <p:set>
                                      <p:cBhvr>
                                        <p:cTn id="75" dur="1" fill="hold">
                                          <p:stCondLst>
                                            <p:cond delay="0"/>
                                          </p:stCondLst>
                                        </p:cTn>
                                        <p:tgtEl>
                                          <p:spTgt spid="24577"/>
                                        </p:tgtEl>
                                        <p:attrNameLst>
                                          <p:attrName>style.visibility</p:attrName>
                                        </p:attrNameLst>
                                      </p:cBhvr>
                                      <p:to>
                                        <p:strVal val="visible"/>
                                      </p:to>
                                    </p:set>
                                    <p:animEffect transition="in" filter="wipe(left)">
                                      <p:cBhvr>
                                        <p:cTn id="76" dur="500"/>
                                        <p:tgtEl>
                                          <p:spTgt spid="24577"/>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4" fill="hold" nodeType="click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wipe(down)">
                                      <p:cBhvr>
                                        <p:cTn id="81" dur="500"/>
                                        <p:tgtEl>
                                          <p:spTgt spid="4"/>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4" fill="hold" nodeType="clickEffect">
                                  <p:stCondLst>
                                    <p:cond delay="0"/>
                                  </p:stCondLst>
                                  <p:childTnLst>
                                    <p:set>
                                      <p:cBhvr>
                                        <p:cTn id="85" dur="1" fill="hold">
                                          <p:stCondLst>
                                            <p:cond delay="0"/>
                                          </p:stCondLst>
                                        </p:cTn>
                                        <p:tgtEl>
                                          <p:spTgt spid="24634"/>
                                        </p:tgtEl>
                                        <p:attrNameLst>
                                          <p:attrName>style.visibility</p:attrName>
                                        </p:attrNameLst>
                                      </p:cBhvr>
                                      <p:to>
                                        <p:strVal val="visible"/>
                                      </p:to>
                                    </p:set>
                                    <p:animEffect transition="in" filter="wipe(down)">
                                      <p:cBhvr>
                                        <p:cTn id="86" dur="500"/>
                                        <p:tgtEl>
                                          <p:spTgt spid="24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7" grpId="0" autoUpdateAnimBg="0"/>
      <p:bldP spid="24598" grpId="0" autoUpdateAnimBg="0"/>
      <p:bldP spid="24618" grpId="0" autoUpdateAnimBg="0"/>
      <p:bldP spid="24625" grpId="0" animBg="1"/>
      <p:bldP spid="24632" grpId="0"/>
      <p:bldP spid="24633" grpId="0" autoUpdateAnimBg="0"/>
      <p:bldP spid="2463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a:t>Berson/Aizenman</a:t>
            </a:r>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066800" y="152400"/>
            <a:ext cx="6934200" cy="787400"/>
          </a:xfrm>
          <a:prstGeom prst="rect">
            <a:avLst/>
          </a:prstGeom>
          <a:noFill/>
          <a:ln w="25400">
            <a:solidFill>
              <a:schemeClr val="hlink"/>
            </a:solidFill>
            <a:miter lim="800000"/>
            <a:headEnd/>
            <a:tailEnd/>
          </a:ln>
          <a:effectLst/>
        </p:spPr>
        <p:txBody>
          <a:bodyPr>
            <a:prstTxWarp prst="textNoShape">
              <a:avLst/>
            </a:prstTxWarp>
            <a:spAutoFit/>
          </a:bodyPr>
          <a:lstStyle/>
          <a:p>
            <a:pPr algn="ctr">
              <a:spcBef>
                <a:spcPct val="50000"/>
              </a:spcBef>
            </a:pPr>
            <a:r>
              <a:rPr lang="en-US" sz="2400"/>
              <a:t>Early vision: the retina and its targets</a:t>
            </a:r>
            <a:br>
              <a:rPr lang="en-US" sz="2400"/>
            </a:br>
            <a:r>
              <a:rPr lang="en-US" sz="2000"/>
              <a:t>Function, structure and development</a:t>
            </a:r>
          </a:p>
        </p:txBody>
      </p:sp>
      <p:pic>
        <p:nvPicPr>
          <p:cNvPr id="3076" name="Picture 4" descr="schematic_jpeg"/>
          <p:cNvPicPr>
            <a:picLocks noChangeAspect="1" noChangeArrowheads="1"/>
          </p:cNvPicPr>
          <p:nvPr/>
        </p:nvPicPr>
        <p:blipFill>
          <a:blip r:embed="rId3"/>
          <a:srcRect/>
          <a:stretch>
            <a:fillRect/>
          </a:stretch>
        </p:blipFill>
        <p:spPr bwMode="auto">
          <a:xfrm>
            <a:off x="2514600" y="1143000"/>
            <a:ext cx="3886200" cy="2386013"/>
          </a:xfrm>
          <a:prstGeom prst="rect">
            <a:avLst/>
          </a:prstGeom>
          <a:noFill/>
          <a:ln w="9525">
            <a:noFill/>
            <a:miter lim="800000"/>
            <a:headEnd/>
            <a:tailEnd/>
          </a:ln>
        </p:spPr>
      </p:pic>
      <p:graphicFrame>
        <p:nvGraphicFramePr>
          <p:cNvPr id="3077" name="Object 5"/>
          <p:cNvGraphicFramePr>
            <a:graphicFrameLocks noChangeAspect="1"/>
          </p:cNvGraphicFramePr>
          <p:nvPr/>
        </p:nvGraphicFramePr>
        <p:xfrm>
          <a:off x="50800" y="3048000"/>
          <a:ext cx="2497138" cy="3759200"/>
        </p:xfrm>
        <a:graphic>
          <a:graphicData uri="http://schemas.openxmlformats.org/presentationml/2006/ole">
            <mc:AlternateContent xmlns:mc="http://schemas.openxmlformats.org/markup-compatibility/2006">
              <mc:Choice xmlns:v="urn:schemas-microsoft-com:vml" Requires="v">
                <p:oleObj spid="_x0000_s60448" name="Image" r:id="rId4" imgW="6120635" imgH="9219048" progId="">
                  <p:embed/>
                </p:oleObj>
              </mc:Choice>
              <mc:Fallback>
                <p:oleObj name="Image" r:id="rId4" imgW="6120635" imgH="9219048"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3048000"/>
                        <a:ext cx="2497138" cy="375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5" name="Text Box 3"/>
          <p:cNvSpPr txBox="1">
            <a:spLocks noChangeArrowheads="1"/>
          </p:cNvSpPr>
          <p:nvPr/>
        </p:nvSpPr>
        <p:spPr bwMode="auto">
          <a:xfrm>
            <a:off x="3581400" y="3352800"/>
            <a:ext cx="4953000" cy="3662363"/>
          </a:xfrm>
          <a:prstGeom prst="rect">
            <a:avLst/>
          </a:prstGeom>
          <a:noFill/>
          <a:ln w="25400">
            <a:noFill/>
            <a:miter lim="800000"/>
            <a:headEnd/>
            <a:tailEnd/>
          </a:ln>
          <a:effectLst/>
        </p:spPr>
        <p:txBody>
          <a:bodyPr>
            <a:prstTxWarp prst="textNoShape">
              <a:avLst/>
            </a:prstTxWarp>
            <a:spAutoFit/>
          </a:bodyPr>
          <a:lstStyle/>
          <a:p>
            <a:pPr>
              <a:buFontTx/>
              <a:buChar char="•"/>
            </a:pPr>
            <a:r>
              <a:rPr lang="en-US"/>
              <a:t>How do retinal neurons encode key features of the visual world?</a:t>
            </a:r>
          </a:p>
          <a:p>
            <a:pPr>
              <a:buFontTx/>
              <a:buChar char="•"/>
            </a:pPr>
            <a:endParaRPr lang="en-US"/>
          </a:p>
          <a:p>
            <a:pPr>
              <a:buFontTx/>
              <a:buChar char="•"/>
            </a:pPr>
            <a:r>
              <a:rPr lang="en-US"/>
              <a:t>How are these representations transformed and used by the brain to generate behavior?</a:t>
            </a:r>
          </a:p>
          <a:p>
            <a:pPr>
              <a:buFontTx/>
              <a:buChar char="•"/>
            </a:pPr>
            <a:endParaRPr lang="en-US"/>
          </a:p>
          <a:p>
            <a:pPr>
              <a:buFontTx/>
              <a:buChar char="•"/>
            </a:pPr>
            <a:r>
              <a:rPr lang="en-US"/>
              <a:t>How is a functioning visual system built during development?</a:t>
            </a:r>
          </a:p>
          <a:p>
            <a:pPr>
              <a:buFontTx/>
              <a:buChar char="•"/>
            </a:pPr>
            <a:endParaRPr lang="en-US"/>
          </a:p>
          <a:p>
            <a:pPr>
              <a:buFontTx/>
              <a:buChar char="•"/>
            </a:pPr>
            <a:r>
              <a:rPr lang="en-US"/>
              <a:t>How do synaptic circuits in the early visual system perform computations and adapt to change?</a:t>
            </a:r>
          </a:p>
          <a:p>
            <a:pPr>
              <a:buFontTx/>
              <a:buChar char="•"/>
            </a:pPr>
            <a:endParaRPr lang="en-US"/>
          </a:p>
        </p:txBody>
      </p:sp>
      <p:pic>
        <p:nvPicPr>
          <p:cNvPr id="3078" name="Picture 6" descr="junk"/>
          <p:cNvPicPr>
            <a:picLocks noChangeAspect="1" noChangeArrowheads="1"/>
          </p:cNvPicPr>
          <p:nvPr/>
        </p:nvPicPr>
        <p:blipFill>
          <a:blip r:embed="rId6"/>
          <a:srcRect/>
          <a:stretch>
            <a:fillRect/>
          </a:stretch>
        </p:blipFill>
        <p:spPr bwMode="auto">
          <a:xfrm>
            <a:off x="7315200" y="1066800"/>
            <a:ext cx="1685925" cy="22479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Text Box 7"/>
          <p:cNvSpPr txBox="1">
            <a:spLocks noChangeArrowheads="1"/>
          </p:cNvSpPr>
          <p:nvPr/>
        </p:nvSpPr>
        <p:spPr bwMode="auto">
          <a:xfrm>
            <a:off x="2057400" y="1420813"/>
            <a:ext cx="3978275" cy="4903787"/>
          </a:xfrm>
          <a:prstGeom prst="rect">
            <a:avLst/>
          </a:prstGeom>
          <a:noFill/>
          <a:ln w="25400">
            <a:noFill/>
            <a:miter lim="800000"/>
            <a:headEnd/>
            <a:tailEnd/>
          </a:ln>
          <a:effectLst/>
        </p:spPr>
        <p:txBody>
          <a:bodyPr>
            <a:prstTxWarp prst="textNoShape">
              <a:avLst/>
            </a:prstTxWarp>
            <a:spAutoFit/>
          </a:bodyPr>
          <a:lstStyle/>
          <a:p>
            <a:r>
              <a:rPr lang="en-US"/>
              <a:t>Role of experience in development of neural circuits</a:t>
            </a:r>
          </a:p>
          <a:p>
            <a:pPr lvl="1">
              <a:buFontTx/>
              <a:buChar char="•"/>
            </a:pPr>
            <a:r>
              <a:rPr lang="en-US" sz="1400"/>
              <a:t>excitability</a:t>
            </a:r>
          </a:p>
          <a:p>
            <a:pPr lvl="1">
              <a:buFontTx/>
              <a:buChar char="•"/>
            </a:pPr>
            <a:r>
              <a:rPr lang="en-US" sz="1400"/>
              <a:t>synaptic connectivity</a:t>
            </a:r>
          </a:p>
          <a:p>
            <a:pPr lvl="1">
              <a:buFontTx/>
              <a:buChar char="•"/>
            </a:pPr>
            <a:r>
              <a:rPr lang="en-US" sz="1400"/>
              <a:t>structure</a:t>
            </a:r>
          </a:p>
          <a:p>
            <a:endParaRPr lang="en-US"/>
          </a:p>
          <a:p>
            <a:r>
              <a:rPr lang="en-US"/>
              <a:t>Balance between plasticity and robust function during development</a:t>
            </a:r>
          </a:p>
          <a:p>
            <a:pPr lvl="1">
              <a:buFontTx/>
              <a:buChar char="•"/>
            </a:pPr>
            <a:r>
              <a:rPr lang="en-US" sz="1400"/>
              <a:t>homeostatic regulation of synapses</a:t>
            </a:r>
          </a:p>
          <a:p>
            <a:pPr lvl="1"/>
            <a:endParaRPr lang="en-US"/>
          </a:p>
          <a:p>
            <a:pPr lvl="1"/>
            <a:r>
              <a:rPr lang="en-US"/>
              <a:t>Frog retinotectal system</a:t>
            </a:r>
          </a:p>
          <a:p>
            <a:pPr lvl="1">
              <a:buFontTx/>
              <a:buChar char="•"/>
            </a:pPr>
            <a:r>
              <a:rPr lang="en-US" sz="1400"/>
              <a:t>classic developmental model</a:t>
            </a:r>
          </a:p>
          <a:p>
            <a:pPr lvl="1">
              <a:buFontTx/>
              <a:buChar char="•"/>
            </a:pPr>
            <a:r>
              <a:rPr lang="en-US" sz="1400"/>
              <a:t>accessible</a:t>
            </a:r>
          </a:p>
          <a:p>
            <a:pPr lvl="4"/>
            <a:endParaRPr lang="en-US" sz="1400"/>
          </a:p>
          <a:p>
            <a:pPr lvl="1"/>
            <a:r>
              <a:rPr lang="en-US"/>
              <a:t>Multiple techniques and levels of analysis</a:t>
            </a:r>
          </a:p>
          <a:p>
            <a:pPr lvl="1">
              <a:buFontTx/>
              <a:buChar char="•"/>
            </a:pPr>
            <a:r>
              <a:rPr lang="en-US" sz="1400"/>
              <a:t>genetic manipulation (electroporation)</a:t>
            </a:r>
          </a:p>
          <a:p>
            <a:pPr lvl="1">
              <a:buFontTx/>
              <a:buChar char="•"/>
            </a:pPr>
            <a:r>
              <a:rPr lang="en-US" sz="1400"/>
              <a:t>cellular physiology (patch clamp)</a:t>
            </a:r>
          </a:p>
          <a:p>
            <a:pPr lvl="1">
              <a:buFontTx/>
              <a:buChar char="•"/>
            </a:pPr>
            <a:r>
              <a:rPr lang="en-US" sz="1400"/>
              <a:t>synaptic circuits (tract tracing; confocal)</a:t>
            </a:r>
          </a:p>
          <a:p>
            <a:pPr lvl="1">
              <a:buFontTx/>
              <a:buChar char="•"/>
            </a:pPr>
            <a:r>
              <a:rPr lang="en-US" sz="1400"/>
              <a:t>behavior (optomotor)</a:t>
            </a:r>
            <a:endParaRPr lang="en-US"/>
          </a:p>
        </p:txBody>
      </p:sp>
      <p:sp>
        <p:nvSpPr>
          <p:cNvPr id="2052" name="Text Box 4"/>
          <p:cNvSpPr txBox="1">
            <a:spLocks noChangeArrowheads="1"/>
          </p:cNvSpPr>
          <p:nvPr/>
        </p:nvSpPr>
        <p:spPr bwMode="auto">
          <a:xfrm>
            <a:off x="152400" y="76200"/>
            <a:ext cx="8763000" cy="787400"/>
          </a:xfrm>
          <a:prstGeom prst="rect">
            <a:avLst/>
          </a:prstGeom>
          <a:noFill/>
          <a:ln w="25400">
            <a:solidFill>
              <a:schemeClr val="hlink"/>
            </a:solidFill>
            <a:miter lim="800000"/>
            <a:headEnd/>
            <a:tailEnd/>
          </a:ln>
          <a:effectLst/>
        </p:spPr>
        <p:txBody>
          <a:bodyPr>
            <a:prstTxWarp prst="textNoShape">
              <a:avLst/>
            </a:prstTxWarp>
            <a:spAutoFit/>
          </a:bodyPr>
          <a:lstStyle/>
          <a:p>
            <a:pPr algn="ctr"/>
            <a:r>
              <a:rPr lang="en-US" sz="2400"/>
              <a:t>Aizenman Lab</a:t>
            </a:r>
            <a:br>
              <a:rPr lang="en-US" sz="2400"/>
            </a:br>
            <a:r>
              <a:rPr lang="en-US" sz="2000"/>
              <a:t>The retinotectal system: a model of circuit development and maintenance</a:t>
            </a:r>
          </a:p>
        </p:txBody>
      </p:sp>
      <p:graphicFrame>
        <p:nvGraphicFramePr>
          <p:cNvPr id="2054" name="Object 6"/>
          <p:cNvGraphicFramePr>
            <a:graphicFrameLocks noChangeAspect="1"/>
          </p:cNvGraphicFramePr>
          <p:nvPr/>
        </p:nvGraphicFramePr>
        <p:xfrm>
          <a:off x="6781800" y="1143000"/>
          <a:ext cx="2209800" cy="1849438"/>
        </p:xfrm>
        <a:graphic>
          <a:graphicData uri="http://schemas.openxmlformats.org/presentationml/2006/ole">
            <mc:AlternateContent xmlns:mc="http://schemas.openxmlformats.org/markup-compatibility/2006">
              <mc:Choice xmlns:v="urn:schemas-microsoft-com:vml" Requires="v">
                <p:oleObj spid="_x0000_s61526" name="Image" r:id="rId3" imgW="3428571" imgH="2869841" progId="">
                  <p:embed/>
                </p:oleObj>
              </mc:Choice>
              <mc:Fallback>
                <p:oleObj name="Image" r:id="rId3" imgW="3428571" imgH="2869841" progId="">
                  <p:embed/>
                  <p:pic>
                    <p:nvPicPr>
                      <p:cNvPr id="0" name="Picture 2"/>
                      <p:cNvPicPr>
                        <a:picLocks noChangeAspect="1" noChangeArrowheads="1"/>
                      </p:cNvPicPr>
                      <p:nvPr/>
                    </p:nvPicPr>
                    <p:blipFill>
                      <a:blip r:embed="rId4">
                        <a:lum bright="18000" contrast="20000"/>
                        <a:extLst>
                          <a:ext uri="{28A0092B-C50C-407E-A947-70E740481C1C}">
                            <a14:useLocalDpi xmlns:a14="http://schemas.microsoft.com/office/drawing/2010/main" val="0"/>
                          </a:ext>
                        </a:extLst>
                      </a:blip>
                      <a:srcRect/>
                      <a:stretch>
                        <a:fillRect/>
                      </a:stretch>
                    </p:blipFill>
                    <p:spPr bwMode="auto">
                      <a:xfrm>
                        <a:off x="6781800" y="1143000"/>
                        <a:ext cx="2209800" cy="1849438"/>
                      </a:xfrm>
                      <a:prstGeom prst="rect">
                        <a:avLst/>
                      </a:prstGeom>
                      <a:noFill/>
                      <a:ln w="25400">
                        <a:solidFill>
                          <a:srgbClr val="008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7" name="Text Box 9"/>
          <p:cNvSpPr txBox="1">
            <a:spLocks noChangeArrowheads="1"/>
          </p:cNvSpPr>
          <p:nvPr/>
        </p:nvSpPr>
        <p:spPr bwMode="auto">
          <a:xfrm>
            <a:off x="457200" y="3079750"/>
            <a:ext cx="10668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400"/>
              <a:t>Carlos</a:t>
            </a:r>
          </a:p>
        </p:txBody>
      </p:sp>
      <p:pic>
        <p:nvPicPr>
          <p:cNvPr id="2058" name="Picture 10" descr="junk0"/>
          <p:cNvPicPr>
            <a:picLocks noChangeAspect="1" noChangeArrowheads="1"/>
          </p:cNvPicPr>
          <p:nvPr/>
        </p:nvPicPr>
        <p:blipFill>
          <a:blip r:embed="rId5"/>
          <a:srcRect r="4124" b="2609"/>
          <a:stretch>
            <a:fillRect/>
          </a:stretch>
        </p:blipFill>
        <p:spPr bwMode="auto">
          <a:xfrm>
            <a:off x="5943600" y="2286000"/>
            <a:ext cx="1825625" cy="1333500"/>
          </a:xfrm>
          <a:prstGeom prst="rect">
            <a:avLst/>
          </a:prstGeom>
          <a:noFill/>
        </p:spPr>
      </p:pic>
      <p:graphicFrame>
        <p:nvGraphicFramePr>
          <p:cNvPr id="2060" name="Object 12"/>
          <p:cNvGraphicFramePr>
            <a:graphicFrameLocks noChangeAspect="1"/>
          </p:cNvGraphicFramePr>
          <p:nvPr/>
        </p:nvGraphicFramePr>
        <p:xfrm>
          <a:off x="76200" y="3886200"/>
          <a:ext cx="1784350" cy="2590800"/>
        </p:xfrm>
        <a:graphic>
          <a:graphicData uri="http://schemas.openxmlformats.org/presentationml/2006/ole">
            <mc:AlternateContent xmlns:mc="http://schemas.openxmlformats.org/markup-compatibility/2006">
              <mc:Choice xmlns:v="urn:schemas-microsoft-com:vml" Requires="v">
                <p:oleObj spid="_x0000_s61527" name="Image" r:id="rId6" imgW="7834921" imgH="11377778" progId="">
                  <p:embed/>
                </p:oleObj>
              </mc:Choice>
              <mc:Fallback>
                <p:oleObj name="Image" r:id="rId6" imgW="7834921" imgH="11377778"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 y="3886200"/>
                        <a:ext cx="17843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62" name="Picture 14" descr="junk0"/>
          <p:cNvPicPr>
            <a:picLocks noChangeAspect="1" noChangeArrowheads="1"/>
          </p:cNvPicPr>
          <p:nvPr/>
        </p:nvPicPr>
        <p:blipFill>
          <a:blip r:embed="rId8"/>
          <a:srcRect l="34843" t="29192" r="33101" b="28035"/>
          <a:stretch>
            <a:fillRect/>
          </a:stretch>
        </p:blipFill>
        <p:spPr bwMode="auto">
          <a:xfrm>
            <a:off x="7391400" y="3810000"/>
            <a:ext cx="1752600" cy="2819400"/>
          </a:xfrm>
          <a:prstGeom prst="rect">
            <a:avLst/>
          </a:prstGeom>
          <a:noFill/>
        </p:spPr>
      </p:pic>
      <p:pic>
        <p:nvPicPr>
          <p:cNvPr id="2063" name="Picture 15" descr="junk0"/>
          <p:cNvPicPr>
            <a:picLocks noChangeAspect="1" noChangeArrowheads="1"/>
          </p:cNvPicPr>
          <p:nvPr/>
        </p:nvPicPr>
        <p:blipFill>
          <a:blip r:embed="rId8"/>
          <a:srcRect l="34843" t="2602" r="36353" b="73700"/>
          <a:stretch>
            <a:fillRect/>
          </a:stretch>
        </p:blipFill>
        <p:spPr bwMode="auto">
          <a:xfrm>
            <a:off x="5943600" y="3962400"/>
            <a:ext cx="1574800" cy="1562100"/>
          </a:xfrm>
          <a:prstGeom prst="rect">
            <a:avLst/>
          </a:prstGeom>
          <a:noFill/>
        </p:spPr>
      </p:pic>
      <p:graphicFrame>
        <p:nvGraphicFramePr>
          <p:cNvPr id="2065" name="Object 17"/>
          <p:cNvGraphicFramePr>
            <a:graphicFrameLocks noChangeAspect="1"/>
          </p:cNvGraphicFramePr>
          <p:nvPr/>
        </p:nvGraphicFramePr>
        <p:xfrm>
          <a:off x="152400" y="1044575"/>
          <a:ext cx="1720850" cy="2079625"/>
        </p:xfrm>
        <a:graphic>
          <a:graphicData uri="http://schemas.openxmlformats.org/presentationml/2006/ole">
            <mc:AlternateContent xmlns:mc="http://schemas.openxmlformats.org/markup-compatibility/2006">
              <mc:Choice xmlns:v="urn:schemas-microsoft-com:vml" Requires="v">
                <p:oleObj spid="_x0000_s61528" name="Image" r:id="rId9" imgW="91440" imgH="111241" progId="">
                  <p:embed/>
                </p:oleObj>
              </mc:Choice>
              <mc:Fallback>
                <p:oleObj name="Image" r:id="rId9" imgW="91440" imgH="111241"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2400" y="1044575"/>
                        <a:ext cx="1720850" cy="207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457200" y="76200"/>
            <a:ext cx="8153400" cy="787400"/>
          </a:xfrm>
          <a:prstGeom prst="rect">
            <a:avLst/>
          </a:prstGeom>
          <a:noFill/>
          <a:ln w="25400">
            <a:solidFill>
              <a:schemeClr val="hlink"/>
            </a:solidFill>
            <a:miter lim="800000"/>
            <a:headEnd/>
            <a:tailEnd/>
          </a:ln>
          <a:effectLst/>
        </p:spPr>
        <p:txBody>
          <a:bodyPr>
            <a:prstTxWarp prst="textNoShape">
              <a:avLst/>
            </a:prstTxWarp>
            <a:spAutoFit/>
          </a:bodyPr>
          <a:lstStyle/>
          <a:p>
            <a:pPr algn="ctr">
              <a:spcBef>
                <a:spcPct val="50000"/>
              </a:spcBef>
            </a:pPr>
            <a:r>
              <a:rPr lang="en-US" sz="2400"/>
              <a:t>Berson Lab</a:t>
            </a:r>
            <a:br>
              <a:rPr lang="en-US" sz="2400"/>
            </a:br>
            <a:r>
              <a:rPr lang="en-US" sz="2000"/>
              <a:t>Retinal output channels</a:t>
            </a:r>
          </a:p>
        </p:txBody>
      </p:sp>
      <p:sp>
        <p:nvSpPr>
          <p:cNvPr id="5124" name="Text Box 4"/>
          <p:cNvSpPr txBox="1">
            <a:spLocks noChangeArrowheads="1"/>
          </p:cNvSpPr>
          <p:nvPr/>
        </p:nvSpPr>
        <p:spPr bwMode="auto">
          <a:xfrm>
            <a:off x="2209800" y="1066800"/>
            <a:ext cx="4572000" cy="6116638"/>
          </a:xfrm>
          <a:prstGeom prst="rect">
            <a:avLst/>
          </a:prstGeom>
          <a:noFill/>
          <a:ln w="25400">
            <a:noFill/>
            <a:miter lim="800000"/>
            <a:headEnd/>
            <a:tailEnd/>
          </a:ln>
          <a:effectLst/>
        </p:spPr>
        <p:txBody>
          <a:bodyPr>
            <a:prstTxWarp prst="textNoShape">
              <a:avLst/>
            </a:prstTxWarp>
            <a:spAutoFit/>
          </a:bodyPr>
          <a:lstStyle/>
          <a:p>
            <a:r>
              <a:rPr lang="en-US"/>
              <a:t>Diversity of retinal ganglion cells</a:t>
            </a:r>
          </a:p>
          <a:p>
            <a:pPr lvl="1">
              <a:buFontTx/>
              <a:buChar char="•"/>
            </a:pPr>
            <a:r>
              <a:rPr lang="en-US" sz="1400"/>
              <a:t>how many types?</a:t>
            </a:r>
          </a:p>
          <a:p>
            <a:pPr lvl="1">
              <a:buFontTx/>
              <a:buChar char="•"/>
            </a:pPr>
            <a:r>
              <a:rPr lang="en-US" sz="1400"/>
              <a:t>how does each view the world?</a:t>
            </a:r>
          </a:p>
          <a:p>
            <a:pPr lvl="1">
              <a:buFontTx/>
              <a:buChar char="•"/>
            </a:pPr>
            <a:r>
              <a:rPr lang="en-US" sz="1400"/>
              <a:t>what shapes their unique properties?</a:t>
            </a:r>
          </a:p>
          <a:p>
            <a:pPr lvl="2">
              <a:buFontTx/>
              <a:buChar char="•"/>
            </a:pPr>
            <a:r>
              <a:rPr lang="en-US" sz="1200"/>
              <a:t>synaptic circuits</a:t>
            </a:r>
          </a:p>
          <a:p>
            <a:pPr lvl="2">
              <a:buFontTx/>
              <a:buChar char="•"/>
            </a:pPr>
            <a:r>
              <a:rPr lang="en-US" sz="1200"/>
              <a:t>cellular structure and function</a:t>
            </a:r>
          </a:p>
          <a:p>
            <a:pPr lvl="1">
              <a:buFontTx/>
              <a:buChar char="•"/>
            </a:pPr>
            <a:r>
              <a:rPr lang="en-US" sz="1400"/>
              <a:t>where are their signals sent?</a:t>
            </a:r>
          </a:p>
          <a:p>
            <a:pPr lvl="1">
              <a:buFontTx/>
              <a:buChar char="•"/>
            </a:pPr>
            <a:r>
              <a:rPr lang="en-US" sz="1400"/>
              <a:t>what visual behaviors do they support? </a:t>
            </a:r>
          </a:p>
          <a:p>
            <a:endParaRPr lang="en-US" sz="1600"/>
          </a:p>
          <a:p>
            <a:pPr lvl="1"/>
            <a:r>
              <a:rPr lang="en-US"/>
              <a:t>Ganglion cell photoreceptors</a:t>
            </a:r>
          </a:p>
          <a:p>
            <a:pPr lvl="1">
              <a:buFontTx/>
              <a:buChar char="•"/>
            </a:pPr>
            <a:r>
              <a:rPr lang="en-US" sz="1400"/>
              <a:t>phototransduction</a:t>
            </a:r>
          </a:p>
          <a:p>
            <a:pPr lvl="1">
              <a:buFontTx/>
              <a:buChar char="•"/>
            </a:pPr>
            <a:r>
              <a:rPr lang="en-US" sz="1400"/>
              <a:t>intraretinal synaptic networks</a:t>
            </a:r>
          </a:p>
          <a:p>
            <a:pPr lvl="1">
              <a:buFontTx/>
              <a:buChar char="•"/>
            </a:pPr>
            <a:r>
              <a:rPr lang="en-US" sz="1400"/>
              <a:t>brain targets</a:t>
            </a:r>
          </a:p>
          <a:p>
            <a:pPr lvl="1">
              <a:buFontTx/>
              <a:buChar char="•"/>
            </a:pPr>
            <a:r>
              <a:rPr lang="en-US" sz="1400"/>
              <a:t>behavioral roles </a:t>
            </a:r>
          </a:p>
          <a:p>
            <a:pPr lvl="1">
              <a:buFontTx/>
              <a:buChar char="•"/>
            </a:pPr>
            <a:endParaRPr lang="en-US" sz="1400"/>
          </a:p>
          <a:p>
            <a:pPr lvl="1"/>
            <a:r>
              <a:rPr lang="en-US"/>
              <a:t>Techniques</a:t>
            </a:r>
          </a:p>
          <a:p>
            <a:pPr lvl="1">
              <a:buFontTx/>
              <a:buChar char="•"/>
            </a:pPr>
            <a:r>
              <a:rPr lang="en-US" sz="1400"/>
              <a:t>mouse models</a:t>
            </a:r>
          </a:p>
          <a:p>
            <a:pPr lvl="1">
              <a:buFontTx/>
              <a:buChar char="•"/>
            </a:pPr>
            <a:r>
              <a:rPr lang="en-US" sz="1400"/>
              <a:t>electrophysiology (patch, arrays, extracellular)</a:t>
            </a:r>
          </a:p>
          <a:p>
            <a:pPr lvl="1">
              <a:buFontTx/>
              <a:buChar char="•"/>
            </a:pPr>
            <a:r>
              <a:rPr lang="en-US" sz="1400"/>
              <a:t>tract tracing</a:t>
            </a:r>
          </a:p>
          <a:p>
            <a:pPr lvl="1">
              <a:buFontTx/>
              <a:buChar char="•"/>
            </a:pPr>
            <a:r>
              <a:rPr lang="en-US" sz="1400"/>
              <a:t>dye filling</a:t>
            </a:r>
          </a:p>
          <a:p>
            <a:pPr lvl="1">
              <a:buFontTx/>
              <a:buChar char="•"/>
            </a:pPr>
            <a:r>
              <a:rPr lang="en-US" sz="1400"/>
              <a:t>synaptic pharmacology</a:t>
            </a:r>
          </a:p>
          <a:p>
            <a:pPr lvl="1">
              <a:buFontTx/>
              <a:buChar char="•"/>
            </a:pPr>
            <a:r>
              <a:rPr lang="en-US" sz="1400"/>
              <a:t>calcium imaging</a:t>
            </a:r>
          </a:p>
          <a:p>
            <a:pPr lvl="1">
              <a:buFontTx/>
              <a:buChar char="•"/>
            </a:pPr>
            <a:r>
              <a:rPr lang="en-US" sz="1400"/>
              <a:t>immunohistochemistry</a:t>
            </a:r>
          </a:p>
          <a:p>
            <a:pPr lvl="1">
              <a:buFontTx/>
              <a:buChar char="•"/>
            </a:pPr>
            <a:r>
              <a:rPr lang="en-US" sz="1400"/>
              <a:t>molecular </a:t>
            </a:r>
          </a:p>
          <a:p>
            <a:endParaRPr lang="en-US" sz="1400"/>
          </a:p>
          <a:p>
            <a:pPr lvl="3"/>
            <a:endParaRPr lang="en-US"/>
          </a:p>
          <a:p>
            <a:pPr lvl="1">
              <a:buFontTx/>
              <a:buChar char="•"/>
            </a:pPr>
            <a:endParaRPr lang="en-US"/>
          </a:p>
        </p:txBody>
      </p:sp>
      <p:pic>
        <p:nvPicPr>
          <p:cNvPr id="5132" name="Picture 3" descr="PKCa OCI 18_23_1_3 Yproj"/>
          <p:cNvPicPr>
            <a:picLocks noChangeAspect="1" noChangeArrowheads="1"/>
          </p:cNvPicPr>
          <p:nvPr/>
        </p:nvPicPr>
        <p:blipFill>
          <a:blip r:embed="rId3"/>
          <a:srcRect l="70955" t="3490" r="-220" b="4683"/>
          <a:stretch>
            <a:fillRect/>
          </a:stretch>
        </p:blipFill>
        <p:spPr bwMode="auto">
          <a:xfrm>
            <a:off x="152400" y="1100138"/>
            <a:ext cx="1408113" cy="3014662"/>
          </a:xfrm>
          <a:prstGeom prst="rect">
            <a:avLst/>
          </a:prstGeom>
          <a:noFill/>
          <a:ln w="9525">
            <a:noFill/>
            <a:miter lim="800000"/>
            <a:headEnd/>
            <a:tailEnd/>
          </a:ln>
        </p:spPr>
      </p:pic>
      <p:graphicFrame>
        <p:nvGraphicFramePr>
          <p:cNvPr id="5134" name="Object 25"/>
          <p:cNvGraphicFramePr>
            <a:graphicFrameLocks noChangeAspect="1"/>
          </p:cNvGraphicFramePr>
          <p:nvPr/>
        </p:nvGraphicFramePr>
        <p:xfrm>
          <a:off x="6019800" y="1066800"/>
          <a:ext cx="2743200" cy="1236663"/>
        </p:xfrm>
        <a:graphic>
          <a:graphicData uri="http://schemas.openxmlformats.org/presentationml/2006/ole">
            <mc:AlternateContent xmlns:mc="http://schemas.openxmlformats.org/markup-compatibility/2006">
              <mc:Choice xmlns:v="urn:schemas-microsoft-com:vml" Requires="v">
                <p:oleObj spid="_x0000_s62523" name="Image" r:id="rId4" imgW="19264384" imgH="8679139" progId="">
                  <p:embed/>
                </p:oleObj>
              </mc:Choice>
              <mc:Fallback>
                <p:oleObj name="Image" r:id="rId4" imgW="19264384" imgH="8679139" progId="">
                  <p:embed/>
                  <p:pic>
                    <p:nvPicPr>
                      <p:cNvPr id="0" name="Object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1066800"/>
                        <a:ext cx="2743200" cy="123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28"/>
          <p:cNvGrpSpPr>
            <a:grpSpLocks/>
          </p:cNvGrpSpPr>
          <p:nvPr/>
        </p:nvGrpSpPr>
        <p:grpSpPr bwMode="auto">
          <a:xfrm>
            <a:off x="6400800" y="2362200"/>
            <a:ext cx="2286000" cy="762000"/>
            <a:chOff x="3864" y="1920"/>
            <a:chExt cx="1848" cy="616"/>
          </a:xfrm>
        </p:grpSpPr>
        <p:pic>
          <p:nvPicPr>
            <p:cNvPr id="5138" name="Picture 3"/>
            <p:cNvPicPr>
              <a:picLocks noChangeAspect="1" noChangeArrowheads="1"/>
            </p:cNvPicPr>
            <p:nvPr/>
          </p:nvPicPr>
          <p:blipFill>
            <a:blip r:embed="rId6"/>
            <a:srcRect/>
            <a:stretch>
              <a:fillRect/>
            </a:stretch>
          </p:blipFill>
          <p:spPr bwMode="auto">
            <a:xfrm>
              <a:off x="3864" y="1920"/>
              <a:ext cx="1848" cy="519"/>
            </a:xfrm>
            <a:prstGeom prst="rect">
              <a:avLst/>
            </a:prstGeom>
            <a:noFill/>
            <a:ln w="9525">
              <a:noFill/>
              <a:miter lim="800000"/>
              <a:headEnd/>
              <a:tailEnd/>
            </a:ln>
          </p:spPr>
        </p:pic>
        <p:pic>
          <p:nvPicPr>
            <p:cNvPr id="5139" name="Picture 6"/>
            <p:cNvPicPr>
              <a:picLocks noChangeAspect="1" noChangeArrowheads="1"/>
            </p:cNvPicPr>
            <p:nvPr/>
          </p:nvPicPr>
          <p:blipFill>
            <a:blip r:embed="rId7"/>
            <a:srcRect/>
            <a:stretch>
              <a:fillRect/>
            </a:stretch>
          </p:blipFill>
          <p:spPr bwMode="auto">
            <a:xfrm>
              <a:off x="3864" y="2486"/>
              <a:ext cx="1848" cy="50"/>
            </a:xfrm>
            <a:prstGeom prst="rect">
              <a:avLst/>
            </a:prstGeom>
            <a:noFill/>
            <a:ln w="9525">
              <a:noFill/>
              <a:miter lim="800000"/>
              <a:headEnd/>
              <a:tailEnd/>
            </a:ln>
          </p:spPr>
        </p:pic>
      </p:grpSp>
      <p:pic>
        <p:nvPicPr>
          <p:cNvPr id="5146" name="Picture 3" descr="schematic-M1_M1d M2 M3 M4  M5 copy"/>
          <p:cNvPicPr>
            <a:picLocks noChangeAspect="1" noChangeArrowheads="1"/>
          </p:cNvPicPr>
          <p:nvPr/>
        </p:nvPicPr>
        <p:blipFill>
          <a:blip r:embed="rId8"/>
          <a:srcRect/>
          <a:stretch>
            <a:fillRect/>
          </a:stretch>
        </p:blipFill>
        <p:spPr bwMode="auto">
          <a:xfrm>
            <a:off x="5029200" y="5384800"/>
            <a:ext cx="3962400" cy="1238250"/>
          </a:xfrm>
          <a:prstGeom prst="rect">
            <a:avLst/>
          </a:prstGeom>
          <a:noFill/>
          <a:ln w="22225">
            <a:solidFill>
              <a:srgbClr val="000080"/>
            </a:solidFill>
            <a:miter lim="800000"/>
            <a:headEnd/>
            <a:tailEnd/>
          </a:ln>
        </p:spPr>
      </p:pic>
      <p:pic>
        <p:nvPicPr>
          <p:cNvPr id="5147" name="Picture 2" descr="Figure 4"/>
          <p:cNvPicPr>
            <a:picLocks noChangeAspect="1" noChangeArrowheads="1"/>
          </p:cNvPicPr>
          <p:nvPr/>
        </p:nvPicPr>
        <p:blipFill>
          <a:blip r:embed="rId9"/>
          <a:srcRect b="65521"/>
          <a:stretch>
            <a:fillRect/>
          </a:stretch>
        </p:blipFill>
        <p:spPr bwMode="auto">
          <a:xfrm>
            <a:off x="6019800" y="3643313"/>
            <a:ext cx="2971800" cy="1035050"/>
          </a:xfrm>
          <a:prstGeom prst="rect">
            <a:avLst/>
          </a:prstGeom>
          <a:noFill/>
          <a:ln w="9525">
            <a:noFill/>
            <a:miter lim="800000"/>
            <a:headEnd/>
            <a:tailEnd/>
          </a:ln>
        </p:spPr>
      </p:pic>
      <p:graphicFrame>
        <p:nvGraphicFramePr>
          <p:cNvPr id="5149" name="Object 29"/>
          <p:cNvGraphicFramePr>
            <a:graphicFrameLocks noChangeAspect="1"/>
          </p:cNvGraphicFramePr>
          <p:nvPr/>
        </p:nvGraphicFramePr>
        <p:xfrm>
          <a:off x="101600" y="4241800"/>
          <a:ext cx="2106613" cy="2470150"/>
        </p:xfrm>
        <a:graphic>
          <a:graphicData uri="http://schemas.openxmlformats.org/presentationml/2006/ole">
            <mc:AlternateContent xmlns:mc="http://schemas.openxmlformats.org/markup-compatibility/2006">
              <mc:Choice xmlns:v="urn:schemas-microsoft-com:vml" Requires="v">
                <p:oleObj spid="_x0000_s62524" name="Image" r:id="rId10" imgW="4863492" imgH="5701587" progId="">
                  <p:embed/>
                </p:oleObj>
              </mc:Choice>
              <mc:Fallback>
                <p:oleObj name="Image" r:id="rId10" imgW="4863492" imgH="5701587" progId="">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600" y="4241800"/>
                        <a:ext cx="2106613" cy="247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a:t>Donoghue/Nurmikko/Hochberg/Lo/Sanes</a:t>
            </a:r>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1"/>
          <p:cNvPicPr>
            <a:picLocks noChangeAspect="1" noChangeArrowheads="1"/>
          </p:cNvPicPr>
          <p:nvPr/>
        </p:nvPicPr>
        <p:blipFill>
          <a:blip r:embed="rId2"/>
          <a:srcRect t="13985"/>
          <a:stretch>
            <a:fillRect/>
          </a:stretch>
        </p:blipFill>
        <p:spPr bwMode="auto">
          <a:xfrm>
            <a:off x="0" y="4510922"/>
            <a:ext cx="2819400" cy="2347078"/>
          </a:xfrm>
          <a:prstGeom prst="rect">
            <a:avLst/>
          </a:prstGeom>
          <a:noFill/>
          <a:ln w="9525">
            <a:noFill/>
            <a:miter lim="800000"/>
            <a:headEnd/>
            <a:tailEnd/>
          </a:ln>
        </p:spPr>
      </p:pic>
      <p:pic>
        <p:nvPicPr>
          <p:cNvPr id="4" name="Picture 123"/>
          <p:cNvPicPr>
            <a:picLocks noChangeAspect="1" noChangeArrowheads="1"/>
          </p:cNvPicPr>
          <p:nvPr/>
        </p:nvPicPr>
        <p:blipFill>
          <a:blip r:embed="rId3"/>
          <a:srcRect/>
          <a:stretch>
            <a:fillRect/>
          </a:stretch>
        </p:blipFill>
        <p:spPr bwMode="auto">
          <a:xfrm>
            <a:off x="182291" y="107951"/>
            <a:ext cx="736071" cy="1035049"/>
          </a:xfrm>
          <a:prstGeom prst="rect">
            <a:avLst/>
          </a:prstGeom>
          <a:noFill/>
          <a:ln w="9525">
            <a:noFill/>
            <a:miter lim="800000"/>
            <a:headEnd/>
            <a:tailEnd/>
          </a:ln>
        </p:spPr>
      </p:pic>
      <p:pic>
        <p:nvPicPr>
          <p:cNvPr id="5" name="Picture 4" descr="BIBS_logo_Sm1.jpg"/>
          <p:cNvPicPr>
            <a:picLocks noChangeAspect="1"/>
          </p:cNvPicPr>
          <p:nvPr/>
        </p:nvPicPr>
        <p:blipFill>
          <a:blip r:embed="rId4"/>
          <a:stretch>
            <a:fillRect/>
          </a:stretch>
        </p:blipFill>
        <p:spPr>
          <a:xfrm>
            <a:off x="8077200" y="9525"/>
            <a:ext cx="889000" cy="1142023"/>
          </a:xfrm>
          <a:prstGeom prst="rect">
            <a:avLst/>
          </a:prstGeom>
        </p:spPr>
      </p:pic>
      <p:sp>
        <p:nvSpPr>
          <p:cNvPr id="6" name="TextBox 5"/>
          <p:cNvSpPr txBox="1"/>
          <p:nvPr/>
        </p:nvSpPr>
        <p:spPr>
          <a:xfrm>
            <a:off x="1295400" y="76200"/>
            <a:ext cx="6781800" cy="1077218"/>
          </a:xfrm>
          <a:prstGeom prst="rect">
            <a:avLst/>
          </a:prstGeom>
          <a:noFill/>
        </p:spPr>
        <p:txBody>
          <a:bodyPr wrap="square" rtlCol="0">
            <a:spAutoFit/>
          </a:bodyPr>
          <a:lstStyle/>
          <a:p>
            <a:pPr algn="ctr"/>
            <a:r>
              <a:rPr lang="en-US" sz="3200" dirty="0" smtClean="0"/>
              <a:t>Motor Control, Neural Prosthetics, Motor Rehabilitation</a:t>
            </a:r>
            <a:endParaRPr lang="en-US" sz="3200" dirty="0"/>
          </a:p>
        </p:txBody>
      </p:sp>
      <p:sp>
        <p:nvSpPr>
          <p:cNvPr id="7" name="TextBox 6"/>
          <p:cNvSpPr txBox="1"/>
          <p:nvPr/>
        </p:nvSpPr>
        <p:spPr>
          <a:xfrm>
            <a:off x="182291" y="1186934"/>
            <a:ext cx="8783909" cy="369332"/>
          </a:xfrm>
          <a:prstGeom prst="rect">
            <a:avLst/>
          </a:prstGeom>
          <a:noFill/>
        </p:spPr>
        <p:txBody>
          <a:bodyPr wrap="square" rtlCol="0">
            <a:spAutoFit/>
          </a:bodyPr>
          <a:lstStyle/>
          <a:p>
            <a:pPr algn="ctr"/>
            <a:r>
              <a:rPr lang="en-US" dirty="0" smtClean="0"/>
              <a:t>Investigators:  John </a:t>
            </a:r>
            <a:r>
              <a:rPr lang="en-US" dirty="0" err="1" smtClean="0"/>
              <a:t>Donoghue</a:t>
            </a:r>
            <a:r>
              <a:rPr lang="en-US" dirty="0" smtClean="0"/>
              <a:t>, Arturo </a:t>
            </a:r>
            <a:r>
              <a:rPr lang="en-US" dirty="0" err="1" smtClean="0"/>
              <a:t>Nurmikko</a:t>
            </a:r>
            <a:r>
              <a:rPr lang="en-US" dirty="0" smtClean="0"/>
              <a:t>, Leigh Hochberg, Albert Lo</a:t>
            </a:r>
            <a:endParaRPr lang="en-US" dirty="0"/>
          </a:p>
        </p:txBody>
      </p:sp>
      <p:sp>
        <p:nvSpPr>
          <p:cNvPr id="9" name="TextBox 8"/>
          <p:cNvSpPr txBox="1"/>
          <p:nvPr/>
        </p:nvSpPr>
        <p:spPr>
          <a:xfrm>
            <a:off x="182291" y="1556266"/>
            <a:ext cx="8783909" cy="1477328"/>
          </a:xfrm>
          <a:prstGeom prst="rect">
            <a:avLst/>
          </a:prstGeom>
          <a:noFill/>
        </p:spPr>
        <p:txBody>
          <a:bodyPr wrap="square" rtlCol="0">
            <a:spAutoFit/>
          </a:bodyPr>
          <a:lstStyle/>
          <a:p>
            <a:r>
              <a:rPr lang="en-US" dirty="0" smtClean="0"/>
              <a:t>Big questions:</a:t>
            </a:r>
          </a:p>
          <a:p>
            <a:r>
              <a:rPr lang="en-US" dirty="0" smtClean="0"/>
              <a:t>	How are thoughts turned into actions?</a:t>
            </a:r>
          </a:p>
          <a:p>
            <a:r>
              <a:rPr lang="en-US" dirty="0" smtClean="0"/>
              <a:t>	How are actions guided by sensory stimuli and internal models?</a:t>
            </a:r>
          </a:p>
          <a:p>
            <a:r>
              <a:rPr lang="en-US" dirty="0" smtClean="0"/>
              <a:t>	How does the cortex perform computation?	</a:t>
            </a:r>
          </a:p>
          <a:p>
            <a:r>
              <a:rPr lang="en-US" dirty="0"/>
              <a:t>	</a:t>
            </a:r>
            <a:r>
              <a:rPr lang="en-US" dirty="0" smtClean="0"/>
              <a:t>Can neural prosthetics restore some elements of motor function?</a:t>
            </a:r>
          </a:p>
        </p:txBody>
      </p:sp>
      <p:sp>
        <p:nvSpPr>
          <p:cNvPr id="12" name="TextBox 11"/>
          <p:cNvSpPr txBox="1"/>
          <p:nvPr/>
        </p:nvSpPr>
        <p:spPr>
          <a:xfrm>
            <a:off x="5791200" y="2996863"/>
            <a:ext cx="3072689" cy="369332"/>
          </a:xfrm>
          <a:prstGeom prst="rect">
            <a:avLst/>
          </a:prstGeom>
          <a:noFill/>
        </p:spPr>
        <p:txBody>
          <a:bodyPr wrap="square" rtlCol="0">
            <a:spAutoFit/>
          </a:bodyPr>
          <a:lstStyle/>
          <a:p>
            <a:r>
              <a:rPr lang="en-US" dirty="0" smtClean="0"/>
              <a:t>Neural prosthetics in humans:</a:t>
            </a:r>
            <a:endParaRPr lang="en-US" dirty="0"/>
          </a:p>
        </p:txBody>
      </p:sp>
      <p:pic>
        <p:nvPicPr>
          <p:cNvPr id="13" name="Picture 12" descr="BCIs.jpg"/>
          <p:cNvPicPr>
            <a:picLocks noChangeAspect="1"/>
          </p:cNvPicPr>
          <p:nvPr/>
        </p:nvPicPr>
        <p:blipFill>
          <a:blip r:embed="rId5"/>
          <a:stretch>
            <a:fillRect/>
          </a:stretch>
        </p:blipFill>
        <p:spPr>
          <a:xfrm>
            <a:off x="5766511" y="3314390"/>
            <a:ext cx="3199689" cy="3429000"/>
          </a:xfrm>
          <a:prstGeom prst="rect">
            <a:avLst/>
          </a:prstGeom>
        </p:spPr>
      </p:pic>
      <p:sp>
        <p:nvSpPr>
          <p:cNvPr id="14" name="TextBox 13"/>
          <p:cNvSpPr txBox="1"/>
          <p:nvPr/>
        </p:nvSpPr>
        <p:spPr>
          <a:xfrm>
            <a:off x="182291" y="3033594"/>
            <a:ext cx="5584220" cy="1477328"/>
          </a:xfrm>
          <a:prstGeom prst="rect">
            <a:avLst/>
          </a:prstGeom>
          <a:noFill/>
        </p:spPr>
        <p:txBody>
          <a:bodyPr wrap="square" rtlCol="0">
            <a:spAutoFit/>
          </a:bodyPr>
          <a:lstStyle/>
          <a:p>
            <a:r>
              <a:rPr lang="en-US" dirty="0" smtClean="0"/>
              <a:t>Techniques:</a:t>
            </a:r>
          </a:p>
          <a:p>
            <a:r>
              <a:rPr lang="en-US" dirty="0" smtClean="0"/>
              <a:t>	Monkeys used as animal model of human upper 	limb motion</a:t>
            </a:r>
          </a:p>
          <a:p>
            <a:r>
              <a:rPr lang="en-US" dirty="0" smtClean="0"/>
              <a:t>	Neuronal ensemble recording using 96-electrode 	Blackrock Micro-arrays</a:t>
            </a:r>
          </a:p>
        </p:txBody>
      </p:sp>
      <p:grpSp>
        <p:nvGrpSpPr>
          <p:cNvPr id="2" name="Group 17"/>
          <p:cNvGrpSpPr/>
          <p:nvPr/>
        </p:nvGrpSpPr>
        <p:grpSpPr>
          <a:xfrm>
            <a:off x="1752600" y="3159155"/>
            <a:ext cx="4419600" cy="3976806"/>
            <a:chOff x="16841788" y="5391150"/>
            <a:chExt cx="9294812" cy="7943850"/>
          </a:xfrm>
        </p:grpSpPr>
        <p:pic>
          <p:nvPicPr>
            <p:cNvPr id="16" name="Picture 697" descr="garybrain01"/>
            <p:cNvPicPr>
              <a:picLocks noChangeAspect="1" noChangeArrowheads="1"/>
            </p:cNvPicPr>
            <p:nvPr/>
          </p:nvPicPr>
          <p:blipFill>
            <a:blip r:embed="rId6"/>
            <a:srcRect l="18771" r="26280" b="14474"/>
            <a:stretch>
              <a:fillRect/>
            </a:stretch>
          </p:blipFill>
          <p:spPr bwMode="auto">
            <a:xfrm rot="20925645">
              <a:off x="16841788" y="5391150"/>
              <a:ext cx="9294812" cy="7943850"/>
            </a:xfrm>
            <a:prstGeom prst="rect">
              <a:avLst/>
            </a:prstGeom>
            <a:noFill/>
            <a:ln w="9525">
              <a:noFill/>
              <a:miter lim="800000"/>
              <a:headEnd/>
              <a:tailEnd/>
            </a:ln>
          </p:spPr>
        </p:pic>
        <p:pic>
          <p:nvPicPr>
            <p:cNvPr id="17" name="Picture 552"/>
            <p:cNvPicPr>
              <a:picLocks noChangeAspect="1" noChangeArrowheads="1"/>
            </p:cNvPicPr>
            <p:nvPr/>
          </p:nvPicPr>
          <p:blipFill>
            <a:blip r:embed="rId7"/>
            <a:srcRect l="9601" t="15382" r="9601" b="16664"/>
            <a:stretch>
              <a:fillRect/>
            </a:stretch>
          </p:blipFill>
          <p:spPr bwMode="auto">
            <a:xfrm>
              <a:off x="20726400" y="9331325"/>
              <a:ext cx="2209800" cy="1489075"/>
            </a:xfrm>
            <a:prstGeom prst="rect">
              <a:avLst/>
            </a:prstGeom>
            <a:noFill/>
            <a:ln w="9525">
              <a:noFill/>
              <a:miter lim="800000"/>
              <a:headEnd/>
              <a:tailEnd/>
            </a:ln>
          </p:spPr>
        </p:pic>
      </p:gr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3"/>
          <p:cNvPicPr>
            <a:picLocks noChangeAspect="1" noChangeArrowheads="1"/>
          </p:cNvPicPr>
          <p:nvPr/>
        </p:nvPicPr>
        <p:blipFill>
          <a:blip r:embed="rId2"/>
          <a:srcRect/>
          <a:stretch>
            <a:fillRect/>
          </a:stretch>
        </p:blipFill>
        <p:spPr bwMode="auto">
          <a:xfrm>
            <a:off x="182291" y="107951"/>
            <a:ext cx="736071" cy="1035049"/>
          </a:xfrm>
          <a:prstGeom prst="rect">
            <a:avLst/>
          </a:prstGeom>
          <a:noFill/>
          <a:ln w="9525">
            <a:noFill/>
            <a:miter lim="800000"/>
            <a:headEnd/>
            <a:tailEnd/>
          </a:ln>
        </p:spPr>
      </p:pic>
      <p:pic>
        <p:nvPicPr>
          <p:cNvPr id="5" name="Picture 4" descr="BIBS_logo_Sm1.jpg"/>
          <p:cNvPicPr>
            <a:picLocks noChangeAspect="1"/>
          </p:cNvPicPr>
          <p:nvPr/>
        </p:nvPicPr>
        <p:blipFill>
          <a:blip r:embed="rId3"/>
          <a:stretch>
            <a:fillRect/>
          </a:stretch>
        </p:blipFill>
        <p:spPr>
          <a:xfrm>
            <a:off x="8077200" y="9525"/>
            <a:ext cx="889000" cy="1142023"/>
          </a:xfrm>
          <a:prstGeom prst="rect">
            <a:avLst/>
          </a:prstGeom>
        </p:spPr>
      </p:pic>
      <p:sp>
        <p:nvSpPr>
          <p:cNvPr id="6" name="TextBox 5"/>
          <p:cNvSpPr txBox="1"/>
          <p:nvPr/>
        </p:nvSpPr>
        <p:spPr>
          <a:xfrm>
            <a:off x="1295400" y="76200"/>
            <a:ext cx="6781800" cy="1077218"/>
          </a:xfrm>
          <a:prstGeom prst="rect">
            <a:avLst/>
          </a:prstGeom>
          <a:noFill/>
        </p:spPr>
        <p:txBody>
          <a:bodyPr wrap="square" rtlCol="0">
            <a:spAutoFit/>
          </a:bodyPr>
          <a:lstStyle/>
          <a:p>
            <a:pPr algn="ctr"/>
            <a:r>
              <a:rPr lang="en-US" sz="3200" dirty="0" smtClean="0"/>
              <a:t>Motor Control, Neural Prosthetics, Motor Rehabilitation</a:t>
            </a:r>
            <a:endParaRPr lang="en-US" sz="3200" dirty="0"/>
          </a:p>
        </p:txBody>
      </p:sp>
      <p:sp>
        <p:nvSpPr>
          <p:cNvPr id="7" name="TextBox 6"/>
          <p:cNvSpPr txBox="1"/>
          <p:nvPr/>
        </p:nvSpPr>
        <p:spPr>
          <a:xfrm>
            <a:off x="182291" y="1371600"/>
            <a:ext cx="8783909" cy="369332"/>
          </a:xfrm>
          <a:prstGeom prst="rect">
            <a:avLst/>
          </a:prstGeom>
          <a:noFill/>
        </p:spPr>
        <p:txBody>
          <a:bodyPr wrap="square" rtlCol="0">
            <a:spAutoFit/>
          </a:bodyPr>
          <a:lstStyle/>
          <a:p>
            <a:pPr algn="ctr"/>
            <a:r>
              <a:rPr lang="en-US" dirty="0" smtClean="0"/>
              <a:t>Investigators:  John </a:t>
            </a:r>
            <a:r>
              <a:rPr lang="en-US" dirty="0" err="1" smtClean="0"/>
              <a:t>Donoghue</a:t>
            </a:r>
            <a:r>
              <a:rPr lang="en-US" dirty="0" smtClean="0"/>
              <a:t>, Arturo </a:t>
            </a:r>
            <a:r>
              <a:rPr lang="en-US" dirty="0" err="1" smtClean="0"/>
              <a:t>Nurmikko</a:t>
            </a:r>
            <a:r>
              <a:rPr lang="en-US" dirty="0" smtClean="0"/>
              <a:t>, Leigh Hochberg, Albert Lo</a:t>
            </a:r>
            <a:endParaRPr lang="en-US" dirty="0"/>
          </a:p>
        </p:txBody>
      </p:sp>
      <p:sp>
        <p:nvSpPr>
          <p:cNvPr id="15" name="TextBox 14"/>
          <p:cNvSpPr txBox="1"/>
          <p:nvPr/>
        </p:nvSpPr>
        <p:spPr>
          <a:xfrm>
            <a:off x="609600" y="1952684"/>
            <a:ext cx="7848600" cy="4524316"/>
          </a:xfrm>
          <a:prstGeom prst="rect">
            <a:avLst/>
          </a:prstGeom>
          <a:noFill/>
        </p:spPr>
        <p:txBody>
          <a:bodyPr wrap="square" rtlCol="0">
            <a:spAutoFit/>
          </a:bodyPr>
          <a:lstStyle/>
          <a:p>
            <a:pPr>
              <a:buFont typeface="Arial"/>
              <a:buChar char="•"/>
            </a:pPr>
            <a:r>
              <a:rPr lang="en-US" dirty="0" smtClean="0"/>
              <a:t>Labs (all have active collaboration)</a:t>
            </a:r>
          </a:p>
          <a:p>
            <a:pPr lvl="1">
              <a:buFont typeface="Arial"/>
              <a:buChar char="•"/>
            </a:pPr>
            <a:r>
              <a:rPr lang="en-US" dirty="0" err="1" smtClean="0"/>
              <a:t>Donoghue</a:t>
            </a:r>
            <a:r>
              <a:rPr lang="en-US" dirty="0" smtClean="0"/>
              <a:t> Lab</a:t>
            </a:r>
          </a:p>
          <a:p>
            <a:pPr lvl="2">
              <a:buFont typeface="Arial"/>
              <a:buChar char="•"/>
            </a:pPr>
            <a:r>
              <a:rPr lang="en-US" dirty="0" smtClean="0"/>
              <a:t>Basic science in animal models</a:t>
            </a:r>
          </a:p>
          <a:p>
            <a:pPr lvl="2">
              <a:buFont typeface="Arial"/>
              <a:buChar char="•"/>
            </a:pPr>
            <a:r>
              <a:rPr lang="en-US" dirty="0" smtClean="0"/>
              <a:t>Developing surgical techniques for neural recording/stimulation devices</a:t>
            </a:r>
          </a:p>
          <a:p>
            <a:pPr lvl="1">
              <a:buFont typeface="Arial"/>
              <a:buChar char="•"/>
            </a:pPr>
            <a:r>
              <a:rPr lang="en-US" dirty="0" err="1" smtClean="0"/>
              <a:t>Nurmikko</a:t>
            </a:r>
            <a:r>
              <a:rPr lang="en-US" dirty="0" smtClean="0"/>
              <a:t> Lab</a:t>
            </a:r>
          </a:p>
          <a:p>
            <a:pPr lvl="2">
              <a:buFont typeface="Arial"/>
              <a:buChar char="•"/>
            </a:pPr>
            <a:r>
              <a:rPr lang="en-US" dirty="0" smtClean="0"/>
              <a:t>Neural recording/stimulation device development</a:t>
            </a:r>
          </a:p>
          <a:p>
            <a:pPr lvl="3">
              <a:buFont typeface="Arial"/>
              <a:buChar char="•"/>
            </a:pPr>
            <a:r>
              <a:rPr lang="en-US" dirty="0" smtClean="0"/>
              <a:t>Wireless multielectrode recording</a:t>
            </a:r>
          </a:p>
          <a:p>
            <a:pPr lvl="3">
              <a:buFont typeface="Arial"/>
              <a:buChar char="•"/>
            </a:pPr>
            <a:r>
              <a:rPr lang="en-US" dirty="0" smtClean="0"/>
              <a:t>Optical stimulation</a:t>
            </a:r>
          </a:p>
          <a:p>
            <a:pPr lvl="1">
              <a:buFont typeface="Arial"/>
              <a:buChar char="•"/>
            </a:pPr>
            <a:r>
              <a:rPr lang="en-US" dirty="0" smtClean="0"/>
              <a:t>Hochberg Lab</a:t>
            </a:r>
          </a:p>
          <a:p>
            <a:pPr lvl="2">
              <a:buFont typeface="Arial"/>
              <a:buChar char="•"/>
            </a:pPr>
            <a:r>
              <a:rPr lang="en-US" dirty="0" smtClean="0"/>
              <a:t>Braingate2 (human neural prosthetic development)</a:t>
            </a:r>
          </a:p>
          <a:p>
            <a:pPr lvl="2">
              <a:buFont typeface="Arial"/>
              <a:buChar char="•"/>
            </a:pPr>
            <a:r>
              <a:rPr lang="en-US" dirty="0" smtClean="0"/>
              <a:t>Real-world prosthetics issues</a:t>
            </a:r>
          </a:p>
          <a:p>
            <a:pPr lvl="3">
              <a:buFont typeface="Arial"/>
              <a:buChar char="•"/>
            </a:pPr>
            <a:r>
              <a:rPr lang="en-US" dirty="0" smtClean="0"/>
              <a:t>Recording stability</a:t>
            </a:r>
          </a:p>
          <a:p>
            <a:pPr lvl="3">
              <a:buFont typeface="Arial"/>
              <a:buChar char="•"/>
            </a:pPr>
            <a:r>
              <a:rPr lang="en-US" dirty="0" smtClean="0"/>
              <a:t>Decoding techniques</a:t>
            </a:r>
          </a:p>
          <a:p>
            <a:pPr lvl="1">
              <a:buFont typeface="Arial"/>
              <a:buChar char="•"/>
            </a:pPr>
            <a:r>
              <a:rPr lang="en-US" dirty="0" smtClean="0"/>
              <a:t>Lo Lab</a:t>
            </a:r>
          </a:p>
          <a:p>
            <a:pPr lvl="2">
              <a:buFont typeface="Arial"/>
              <a:buChar char="•"/>
            </a:pPr>
            <a:r>
              <a:rPr lang="en-US" dirty="0" smtClean="0"/>
              <a:t>Rehabilitation techniques for stroke, ALS, and TBI victims</a:t>
            </a:r>
          </a:p>
          <a:p>
            <a:pPr lvl="2"/>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0482" y="1354667"/>
            <a:ext cx="8624918" cy="512233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0" name="Rectangle 2"/>
          <p:cNvSpPr>
            <a:spLocks noGrp="1" noChangeArrowheads="1"/>
          </p:cNvSpPr>
          <p:nvPr>
            <p:ph type="title"/>
          </p:nvPr>
        </p:nvSpPr>
        <p:spPr>
          <a:xfrm>
            <a:off x="301752" y="235341"/>
            <a:ext cx="8534400" cy="758952"/>
          </a:xfrm>
        </p:spPr>
        <p:txBody>
          <a:bodyPr>
            <a:noAutofit/>
          </a:bodyPr>
          <a:lstStyle/>
          <a:p>
            <a:pPr algn="ctr" eaLnBrk="1" hangingPunct="1"/>
            <a:r>
              <a:rPr lang="en-US" sz="3600" dirty="0" smtClean="0"/>
              <a:t>Combine behavior, neurophysiology,</a:t>
            </a:r>
            <a:br>
              <a:rPr lang="en-US" sz="3600" dirty="0" smtClean="0"/>
            </a:br>
            <a:r>
              <a:rPr lang="en-US" sz="3600" dirty="0" smtClean="0"/>
              <a:t>&amp; computational analysis</a:t>
            </a:r>
          </a:p>
        </p:txBody>
      </p:sp>
      <p:pic>
        <p:nvPicPr>
          <p:cNvPr id="22531" name="Picture 3"/>
          <p:cNvPicPr>
            <a:picLocks noChangeAspect="1" noChangeArrowheads="1"/>
          </p:cNvPicPr>
          <p:nvPr/>
        </p:nvPicPr>
        <p:blipFill>
          <a:blip r:embed="rId2" cstate="print"/>
          <a:srcRect/>
          <a:stretch>
            <a:fillRect/>
          </a:stretch>
        </p:blipFill>
        <p:spPr bwMode="auto">
          <a:xfrm>
            <a:off x="758825" y="1905000"/>
            <a:ext cx="5715000" cy="4095750"/>
          </a:xfrm>
          <a:prstGeom prst="rect">
            <a:avLst/>
          </a:prstGeom>
          <a:noFill/>
          <a:ln w="9525">
            <a:noFill/>
            <a:miter lim="800000"/>
            <a:headEnd/>
            <a:tailEnd/>
          </a:ln>
        </p:spPr>
      </p:pic>
      <p:sp>
        <p:nvSpPr>
          <p:cNvPr id="22536" name="Rectangle 5"/>
          <p:cNvSpPr>
            <a:spLocks noChangeArrowheads="1"/>
          </p:cNvSpPr>
          <p:nvPr/>
        </p:nvSpPr>
        <p:spPr bwMode="auto">
          <a:xfrm>
            <a:off x="6643702" y="2285992"/>
            <a:ext cx="2133600" cy="685800"/>
          </a:xfrm>
          <a:prstGeom prst="rect">
            <a:avLst/>
          </a:prstGeom>
          <a:noFill/>
          <a:ln w="9525">
            <a:noFill/>
            <a:miter lim="800000"/>
            <a:headEnd/>
            <a:tailEnd/>
          </a:ln>
        </p:spPr>
        <p:txBody>
          <a:bodyPr/>
          <a:lstStyle/>
          <a:p>
            <a:pPr marL="342900" indent="-342900" algn="ctr">
              <a:spcBef>
                <a:spcPct val="100000"/>
              </a:spcBef>
            </a:pPr>
            <a:r>
              <a:rPr lang="en-US" dirty="0">
                <a:solidFill>
                  <a:schemeClr val="bg1"/>
                </a:solidFill>
                <a:latin typeface="+mj-lt"/>
              </a:rPr>
              <a:t>Behavior</a:t>
            </a:r>
          </a:p>
        </p:txBody>
      </p:sp>
      <p:sp>
        <p:nvSpPr>
          <p:cNvPr id="22538" name="AutoShape 7"/>
          <p:cNvSpPr>
            <a:spLocks noChangeArrowheads="1"/>
          </p:cNvSpPr>
          <p:nvPr/>
        </p:nvSpPr>
        <p:spPr bwMode="auto">
          <a:xfrm>
            <a:off x="7470521" y="2857496"/>
            <a:ext cx="512064" cy="2000264"/>
          </a:xfrm>
          <a:prstGeom prst="upDownArrow">
            <a:avLst>
              <a:gd name="adj1" fmla="val 50000"/>
              <a:gd name="adj2" fmla="val 66667"/>
            </a:avLst>
          </a:prstGeom>
          <a:solidFill>
            <a:schemeClr val="tx1"/>
          </a:solidFill>
          <a:ln w="38100">
            <a:solidFill>
              <a:srgbClr val="D20000"/>
            </a:solidFill>
            <a:miter lim="800000"/>
            <a:headEnd/>
            <a:tailEnd/>
          </a:ln>
        </p:spPr>
        <p:txBody>
          <a:bodyPr wrap="none" anchor="ctr"/>
          <a:lstStyle/>
          <a:p>
            <a:endParaRPr lang="en-US" dirty="0"/>
          </a:p>
        </p:txBody>
      </p:sp>
      <p:pic>
        <p:nvPicPr>
          <p:cNvPr id="22535" name="Picture 10"/>
          <p:cNvPicPr>
            <a:picLocks noChangeAspect="1" noChangeArrowheads="1"/>
          </p:cNvPicPr>
          <p:nvPr/>
        </p:nvPicPr>
        <p:blipFill>
          <a:blip r:embed="rId3" cstate="print"/>
          <a:srcRect/>
          <a:stretch>
            <a:fillRect/>
          </a:stretch>
        </p:blipFill>
        <p:spPr bwMode="auto">
          <a:xfrm>
            <a:off x="468313" y="4062413"/>
            <a:ext cx="1079500" cy="831850"/>
          </a:xfrm>
          <a:prstGeom prst="rect">
            <a:avLst/>
          </a:prstGeom>
          <a:noFill/>
          <a:ln w="9525">
            <a:noFill/>
            <a:miter lim="800000"/>
            <a:headEnd/>
            <a:tailEnd/>
          </a:ln>
        </p:spPr>
      </p:pic>
      <p:sp>
        <p:nvSpPr>
          <p:cNvPr id="11" name="Rectangle 10"/>
          <p:cNvSpPr/>
          <p:nvPr/>
        </p:nvSpPr>
        <p:spPr>
          <a:xfrm>
            <a:off x="2643174" y="4429132"/>
            <a:ext cx="3929090" cy="142876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533" name="Picture 8"/>
          <p:cNvPicPr>
            <a:picLocks noGrp="1" noChangeAspect="1" noChangeArrowheads="1"/>
          </p:cNvPicPr>
          <p:nvPr>
            <p:ph sz="quarter" idx="1"/>
          </p:nvPr>
        </p:nvPicPr>
        <p:blipFill>
          <a:blip r:embed="rId4" cstate="print"/>
          <a:srcRect l="30387" r="7261"/>
          <a:stretch>
            <a:fillRect/>
          </a:stretch>
        </p:blipFill>
        <p:spPr>
          <a:xfrm>
            <a:off x="2714612" y="4402163"/>
            <a:ext cx="3857652" cy="1384291"/>
          </a:xfrm>
          <a:noFill/>
        </p:spPr>
      </p:pic>
      <p:sp>
        <p:nvSpPr>
          <p:cNvPr id="22537" name="Rectangle 6"/>
          <p:cNvSpPr>
            <a:spLocks noChangeArrowheads="1"/>
          </p:cNvSpPr>
          <p:nvPr/>
        </p:nvSpPr>
        <p:spPr bwMode="auto">
          <a:xfrm>
            <a:off x="6581804" y="5072074"/>
            <a:ext cx="2347914" cy="428628"/>
          </a:xfrm>
          <a:prstGeom prst="rect">
            <a:avLst/>
          </a:prstGeom>
          <a:noFill/>
          <a:ln w="9525">
            <a:noFill/>
            <a:miter lim="800000"/>
            <a:headEnd/>
            <a:tailEnd/>
          </a:ln>
        </p:spPr>
        <p:txBody>
          <a:bodyPr/>
          <a:lstStyle/>
          <a:p>
            <a:pPr marL="342900" indent="-342900" algn="ctr"/>
            <a:r>
              <a:rPr lang="en-US" dirty="0" smtClean="0">
                <a:solidFill>
                  <a:schemeClr val="bg1"/>
                </a:solidFill>
                <a:latin typeface="+mj-lt"/>
              </a:rPr>
              <a:t>Neural Activity</a:t>
            </a:r>
            <a:endParaRPr lang="en-US" dirty="0">
              <a:solidFill>
                <a:schemeClr val="bg1"/>
              </a:solidFill>
              <a:latin typeface="+mj-lt"/>
            </a:endParaRPr>
          </a:p>
        </p:txBody>
      </p:sp>
    </p:spTree>
    <p:extLst>
      <p:ext uri="{BB962C8B-B14F-4D97-AF65-F5344CB8AC3E}">
        <p14:creationId xmlns:p14="http://schemas.microsoft.com/office/powerpoint/2010/main" val="392857634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06400" y="646249"/>
            <a:ext cx="8495045" cy="6132185"/>
          </a:xfrm>
          <a:prstGeom prst="rect">
            <a:avLst/>
          </a:prstGeom>
        </p:spPr>
      </p:pic>
      <p:sp>
        <p:nvSpPr>
          <p:cNvPr id="2" name="Rectangle 1"/>
          <p:cNvSpPr/>
          <p:nvPr/>
        </p:nvSpPr>
        <p:spPr>
          <a:xfrm>
            <a:off x="3640670" y="80529"/>
            <a:ext cx="1622184" cy="523220"/>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en-US" sz="2800" dirty="0" err="1" smtClean="0"/>
              <a:t>Sanes</a:t>
            </a:r>
            <a:r>
              <a:rPr lang="en-US" sz="2800" dirty="0" smtClean="0"/>
              <a:t> Lab</a:t>
            </a:r>
            <a:endParaRPr lang="en-US" sz="2800" dirty="0"/>
          </a:p>
        </p:txBody>
      </p:sp>
    </p:spTree>
    <p:extLst>
      <p:ext uri="{BB962C8B-B14F-4D97-AF65-F5344CB8AC3E}">
        <p14:creationId xmlns:p14="http://schemas.microsoft.com/office/powerpoint/2010/main" val="151251739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smtClean="0"/>
              <a:t>Serre</a:t>
            </a:r>
            <a:endParaRPr lang="en-US" sz="2800" dirty="0"/>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3"/>
          <p:cNvPicPr>
            <a:picLocks noChangeAspect="1" noChangeArrowheads="1"/>
          </p:cNvPicPr>
          <p:nvPr/>
        </p:nvPicPr>
        <p:blipFill>
          <a:blip r:embed="rId2"/>
          <a:srcRect/>
          <a:stretch>
            <a:fillRect/>
          </a:stretch>
        </p:blipFill>
        <p:spPr bwMode="auto">
          <a:xfrm>
            <a:off x="182291" y="107951"/>
            <a:ext cx="736071" cy="1035049"/>
          </a:xfrm>
          <a:prstGeom prst="rect">
            <a:avLst/>
          </a:prstGeom>
          <a:noFill/>
          <a:ln w="9525">
            <a:noFill/>
            <a:miter lim="800000"/>
            <a:headEnd/>
            <a:tailEnd/>
          </a:ln>
        </p:spPr>
      </p:pic>
      <p:pic>
        <p:nvPicPr>
          <p:cNvPr id="5" name="Picture 4" descr="BIBS_logo_Sm1.jpg"/>
          <p:cNvPicPr>
            <a:picLocks noChangeAspect="1"/>
          </p:cNvPicPr>
          <p:nvPr/>
        </p:nvPicPr>
        <p:blipFill>
          <a:blip r:embed="rId3"/>
          <a:stretch>
            <a:fillRect/>
          </a:stretch>
        </p:blipFill>
        <p:spPr>
          <a:xfrm>
            <a:off x="8077200" y="9525"/>
            <a:ext cx="889000" cy="1142023"/>
          </a:xfrm>
          <a:prstGeom prst="rect">
            <a:avLst/>
          </a:prstGeom>
        </p:spPr>
      </p:pic>
      <p:sp>
        <p:nvSpPr>
          <p:cNvPr id="6" name="TextBox 5"/>
          <p:cNvSpPr txBox="1"/>
          <p:nvPr/>
        </p:nvSpPr>
        <p:spPr>
          <a:xfrm>
            <a:off x="1295400" y="76200"/>
            <a:ext cx="6477000" cy="584776"/>
          </a:xfrm>
          <a:prstGeom prst="rect">
            <a:avLst/>
          </a:prstGeom>
          <a:noFill/>
        </p:spPr>
        <p:txBody>
          <a:bodyPr wrap="square" rtlCol="0">
            <a:spAutoFit/>
          </a:bodyPr>
          <a:lstStyle/>
          <a:p>
            <a:pPr algn="ctr"/>
            <a:r>
              <a:rPr lang="en-US" sz="3200" dirty="0" smtClean="0"/>
              <a:t>Computational mechanisms of vision</a:t>
            </a:r>
            <a:endParaRPr lang="en-US" sz="3200" dirty="0"/>
          </a:p>
        </p:txBody>
      </p:sp>
      <p:sp>
        <p:nvSpPr>
          <p:cNvPr id="7" name="TextBox 6"/>
          <p:cNvSpPr txBox="1"/>
          <p:nvPr/>
        </p:nvSpPr>
        <p:spPr>
          <a:xfrm>
            <a:off x="182291" y="762000"/>
            <a:ext cx="8783909" cy="369332"/>
          </a:xfrm>
          <a:prstGeom prst="rect">
            <a:avLst/>
          </a:prstGeom>
          <a:noFill/>
        </p:spPr>
        <p:txBody>
          <a:bodyPr wrap="square" rtlCol="0">
            <a:spAutoFit/>
          </a:bodyPr>
          <a:lstStyle/>
          <a:p>
            <a:pPr algn="ctr"/>
            <a:r>
              <a:rPr lang="en-US" dirty="0" smtClean="0"/>
              <a:t>Investigator:  Thomas Serre</a:t>
            </a:r>
            <a:endParaRPr lang="en-US" dirty="0"/>
          </a:p>
        </p:txBody>
      </p:sp>
      <p:sp>
        <p:nvSpPr>
          <p:cNvPr id="9" name="TextBox 8"/>
          <p:cNvSpPr txBox="1"/>
          <p:nvPr/>
        </p:nvSpPr>
        <p:spPr>
          <a:xfrm>
            <a:off x="182291" y="1556266"/>
            <a:ext cx="5532709" cy="3139321"/>
          </a:xfrm>
          <a:prstGeom prst="rect">
            <a:avLst/>
          </a:prstGeom>
          <a:noFill/>
        </p:spPr>
        <p:txBody>
          <a:bodyPr wrap="square" rtlCol="0">
            <a:spAutoFit/>
          </a:bodyPr>
          <a:lstStyle/>
          <a:p>
            <a:r>
              <a:rPr lang="en-US" dirty="0" smtClean="0"/>
              <a:t>Big questions:</a:t>
            </a:r>
          </a:p>
          <a:p>
            <a:pPr lvl="1">
              <a:buFont typeface="Arial"/>
              <a:buChar char="•"/>
            </a:pPr>
            <a:r>
              <a:rPr lang="en-US" dirty="0" smtClean="0"/>
              <a:t> How do we see?</a:t>
            </a:r>
          </a:p>
          <a:p>
            <a:pPr lvl="1">
              <a:buFont typeface="Arial"/>
              <a:buChar char="•"/>
            </a:pPr>
            <a:r>
              <a:rPr lang="en-US" dirty="0" smtClean="0"/>
              <a:t> How do we learn and remember?</a:t>
            </a:r>
          </a:p>
          <a:p>
            <a:pPr lvl="1">
              <a:buFont typeface="Arial"/>
              <a:buChar char="•"/>
            </a:pPr>
            <a:r>
              <a:rPr lang="en-US" dirty="0" smtClean="0"/>
              <a:t> How do we interact with the world?</a:t>
            </a:r>
          </a:p>
          <a:p>
            <a:pPr lvl="1">
              <a:buFont typeface="Arial"/>
              <a:buChar char="•"/>
            </a:pPr>
            <a:r>
              <a:rPr lang="en-US" dirty="0" smtClean="0"/>
              <a:t> How do we crack the neural code? </a:t>
            </a:r>
          </a:p>
          <a:p>
            <a:endParaRPr lang="en-US" dirty="0" smtClean="0"/>
          </a:p>
          <a:p>
            <a:r>
              <a:rPr lang="en-US" dirty="0" smtClean="0"/>
              <a:t>Areas of research:</a:t>
            </a:r>
          </a:p>
          <a:p>
            <a:pPr lvl="1">
              <a:buFont typeface="Arial"/>
              <a:buChar char="•"/>
            </a:pPr>
            <a:r>
              <a:rPr lang="en-US" dirty="0" smtClean="0"/>
              <a:t> Computational neuroscience </a:t>
            </a:r>
          </a:p>
          <a:p>
            <a:pPr lvl="1">
              <a:buFont typeface="Arial"/>
              <a:buChar char="•"/>
            </a:pPr>
            <a:r>
              <a:rPr lang="en-US" dirty="0" smtClean="0"/>
              <a:t> Biological and machine vision</a:t>
            </a:r>
          </a:p>
          <a:p>
            <a:pPr lvl="1">
              <a:buFont typeface="Arial"/>
              <a:buChar char="•"/>
            </a:pPr>
            <a:r>
              <a:rPr lang="en-US" dirty="0" smtClean="0"/>
              <a:t> Machine learning techniques for the analysis of neuroscience data</a:t>
            </a:r>
          </a:p>
        </p:txBody>
      </p:sp>
      <p:pic>
        <p:nvPicPr>
          <p:cNvPr id="15" name="Picture 14"/>
          <p:cNvPicPr>
            <a:picLocks noChangeAspect="1"/>
          </p:cNvPicPr>
          <p:nvPr/>
        </p:nvPicPr>
        <p:blipFill>
          <a:blip r:embed="rId4"/>
          <a:stretch>
            <a:fillRect/>
          </a:stretch>
        </p:blipFill>
        <p:spPr>
          <a:xfrm>
            <a:off x="6019800" y="3222387"/>
            <a:ext cx="2946400" cy="29464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a:xfrm>
            <a:off x="4893226" y="1131332"/>
            <a:ext cx="4587297" cy="5160709"/>
            <a:chOff x="3276600" y="304800"/>
            <a:chExt cx="5689600" cy="6400800"/>
          </a:xfrm>
        </p:grpSpPr>
        <p:pic>
          <p:nvPicPr>
            <p:cNvPr id="9" name="Picture 8"/>
            <p:cNvPicPr>
              <a:picLocks noChangeAspect="1"/>
            </p:cNvPicPr>
            <p:nvPr/>
          </p:nvPicPr>
          <p:blipFill>
            <a:blip r:embed="rId2"/>
            <a:srcRect l="44581" b="51112"/>
            <a:stretch>
              <a:fillRect/>
            </a:stretch>
          </p:blipFill>
          <p:spPr>
            <a:xfrm rot="16200000">
              <a:off x="2225675" y="1355725"/>
              <a:ext cx="5454650" cy="3352800"/>
            </a:xfrm>
            <a:prstGeom prst="rect">
              <a:avLst/>
            </a:prstGeom>
          </p:spPr>
        </p:pic>
        <p:pic>
          <p:nvPicPr>
            <p:cNvPr id="8" name="Picture 7"/>
            <p:cNvPicPr>
              <a:picLocks noChangeAspect="1"/>
            </p:cNvPicPr>
            <p:nvPr/>
          </p:nvPicPr>
          <p:blipFill>
            <a:blip r:embed="rId3"/>
            <a:srcRect l="37107" r="25207" b="14593"/>
            <a:stretch>
              <a:fillRect/>
            </a:stretch>
          </p:blipFill>
          <p:spPr>
            <a:xfrm>
              <a:off x="6070600" y="304800"/>
              <a:ext cx="2895600" cy="6400800"/>
            </a:xfrm>
            <a:prstGeom prst="rect">
              <a:avLst/>
            </a:prstGeom>
          </p:spPr>
        </p:pic>
      </p:grpSp>
      <p:pic>
        <p:nvPicPr>
          <p:cNvPr id="4" name="Picture 123"/>
          <p:cNvPicPr>
            <a:picLocks noChangeAspect="1" noChangeArrowheads="1"/>
          </p:cNvPicPr>
          <p:nvPr/>
        </p:nvPicPr>
        <p:blipFill>
          <a:blip r:embed="rId4"/>
          <a:srcRect/>
          <a:stretch>
            <a:fillRect/>
          </a:stretch>
        </p:blipFill>
        <p:spPr bwMode="auto">
          <a:xfrm>
            <a:off x="182291" y="107951"/>
            <a:ext cx="736071" cy="1035049"/>
          </a:xfrm>
          <a:prstGeom prst="rect">
            <a:avLst/>
          </a:prstGeom>
          <a:noFill/>
          <a:ln w="9525">
            <a:noFill/>
            <a:miter lim="800000"/>
            <a:headEnd/>
            <a:tailEnd/>
          </a:ln>
        </p:spPr>
      </p:pic>
      <p:pic>
        <p:nvPicPr>
          <p:cNvPr id="5" name="Picture 4" descr="BIBS_logo_Sm1.jpg"/>
          <p:cNvPicPr>
            <a:picLocks noChangeAspect="1"/>
          </p:cNvPicPr>
          <p:nvPr/>
        </p:nvPicPr>
        <p:blipFill>
          <a:blip r:embed="rId5"/>
          <a:stretch>
            <a:fillRect/>
          </a:stretch>
        </p:blipFill>
        <p:spPr>
          <a:xfrm>
            <a:off x="8077200" y="9525"/>
            <a:ext cx="889000" cy="1142023"/>
          </a:xfrm>
          <a:prstGeom prst="rect">
            <a:avLst/>
          </a:prstGeom>
        </p:spPr>
      </p:pic>
      <p:sp>
        <p:nvSpPr>
          <p:cNvPr id="10" name="TextBox 9"/>
          <p:cNvSpPr txBox="1"/>
          <p:nvPr/>
        </p:nvSpPr>
        <p:spPr>
          <a:xfrm>
            <a:off x="1295400" y="76200"/>
            <a:ext cx="6477000" cy="584776"/>
          </a:xfrm>
          <a:prstGeom prst="rect">
            <a:avLst/>
          </a:prstGeom>
          <a:noFill/>
        </p:spPr>
        <p:txBody>
          <a:bodyPr wrap="square" rtlCol="0">
            <a:spAutoFit/>
          </a:bodyPr>
          <a:lstStyle/>
          <a:p>
            <a:pPr algn="ctr"/>
            <a:r>
              <a:rPr lang="en-US" sz="3200" dirty="0" smtClean="0"/>
              <a:t>Computational mechanisms of vision</a:t>
            </a:r>
            <a:endParaRPr lang="en-US" sz="3200" dirty="0"/>
          </a:p>
        </p:txBody>
      </p:sp>
      <p:sp>
        <p:nvSpPr>
          <p:cNvPr id="11" name="TextBox 10"/>
          <p:cNvSpPr txBox="1"/>
          <p:nvPr/>
        </p:nvSpPr>
        <p:spPr>
          <a:xfrm>
            <a:off x="182291" y="762000"/>
            <a:ext cx="8783909" cy="369332"/>
          </a:xfrm>
          <a:prstGeom prst="rect">
            <a:avLst/>
          </a:prstGeom>
          <a:noFill/>
        </p:spPr>
        <p:txBody>
          <a:bodyPr wrap="square" rtlCol="0">
            <a:spAutoFit/>
          </a:bodyPr>
          <a:lstStyle/>
          <a:p>
            <a:pPr algn="ctr"/>
            <a:r>
              <a:rPr lang="en-US" dirty="0" smtClean="0"/>
              <a:t>Investigator:  Thomas Serre</a:t>
            </a:r>
            <a:endParaRPr lang="en-US" dirty="0"/>
          </a:p>
        </p:txBody>
      </p:sp>
      <p:grpSp>
        <p:nvGrpSpPr>
          <p:cNvPr id="3" name="Group 30"/>
          <p:cNvGrpSpPr/>
          <p:nvPr/>
        </p:nvGrpSpPr>
        <p:grpSpPr>
          <a:xfrm>
            <a:off x="217783" y="3632537"/>
            <a:ext cx="2677817" cy="2159330"/>
            <a:chOff x="217783" y="3632537"/>
            <a:chExt cx="2677817" cy="2159330"/>
          </a:xfrm>
        </p:grpSpPr>
        <p:pic>
          <p:nvPicPr>
            <p:cNvPr id="17" name="Picture 16"/>
            <p:cNvPicPr>
              <a:picLocks noChangeAspect="1"/>
            </p:cNvPicPr>
            <p:nvPr/>
          </p:nvPicPr>
          <p:blipFill>
            <a:blip r:embed="rId6"/>
            <a:stretch>
              <a:fillRect/>
            </a:stretch>
          </p:blipFill>
          <p:spPr>
            <a:xfrm>
              <a:off x="217783" y="4020217"/>
              <a:ext cx="2362200" cy="1771650"/>
            </a:xfrm>
            <a:prstGeom prst="rect">
              <a:avLst/>
            </a:prstGeom>
            <a:ln>
              <a:noFill/>
            </a:ln>
            <a:effectLst>
              <a:softEdge rad="112500"/>
            </a:effectLst>
          </p:spPr>
        </p:pic>
        <p:sp>
          <p:nvSpPr>
            <p:cNvPr id="24" name="TextBox 23"/>
            <p:cNvSpPr txBox="1"/>
            <p:nvPr/>
          </p:nvSpPr>
          <p:spPr>
            <a:xfrm>
              <a:off x="217783" y="3632537"/>
              <a:ext cx="2677817" cy="369332"/>
            </a:xfrm>
            <a:prstGeom prst="rect">
              <a:avLst/>
            </a:prstGeom>
            <a:noFill/>
          </p:spPr>
          <p:txBody>
            <a:bodyPr wrap="square" rtlCol="0">
              <a:spAutoFit/>
            </a:bodyPr>
            <a:lstStyle/>
            <a:p>
              <a:r>
                <a:rPr lang="en-US" dirty="0" smtClean="0"/>
                <a:t>Scene understanding</a:t>
              </a:r>
              <a:endParaRPr lang="en-US" dirty="0"/>
            </a:p>
          </p:txBody>
        </p:sp>
      </p:grpSp>
      <p:grpSp>
        <p:nvGrpSpPr>
          <p:cNvPr id="6" name="Group 31"/>
          <p:cNvGrpSpPr/>
          <p:nvPr/>
        </p:nvGrpSpPr>
        <p:grpSpPr>
          <a:xfrm>
            <a:off x="3276600" y="2432717"/>
            <a:ext cx="1981200" cy="2233831"/>
            <a:chOff x="3276600" y="2432717"/>
            <a:chExt cx="1981200" cy="2233831"/>
          </a:xfrm>
        </p:grpSpPr>
        <p:pic>
          <p:nvPicPr>
            <p:cNvPr id="25" name="Picture 24" descr="biolmot.gif"/>
            <p:cNvPicPr>
              <a:picLocks noChangeAspect="1"/>
            </p:cNvPicPr>
            <p:nvPr/>
          </p:nvPicPr>
          <p:blipFill>
            <a:blip r:embed="rId7"/>
            <a:stretch>
              <a:fillRect/>
            </a:stretch>
          </p:blipFill>
          <p:spPr>
            <a:xfrm>
              <a:off x="3429000" y="2432717"/>
              <a:ext cx="1587500" cy="1587500"/>
            </a:xfrm>
            <a:prstGeom prst="rect">
              <a:avLst/>
            </a:prstGeom>
          </p:spPr>
        </p:pic>
        <p:sp>
          <p:nvSpPr>
            <p:cNvPr id="28" name="Rectangle 27"/>
            <p:cNvSpPr/>
            <p:nvPr/>
          </p:nvSpPr>
          <p:spPr>
            <a:xfrm>
              <a:off x="3276600" y="4020217"/>
              <a:ext cx="1981200" cy="646331"/>
            </a:xfrm>
            <a:prstGeom prst="rect">
              <a:avLst/>
            </a:prstGeom>
          </p:spPr>
          <p:txBody>
            <a:bodyPr wrap="square">
              <a:spAutoFit/>
            </a:bodyPr>
            <a:lstStyle/>
            <a:p>
              <a:r>
                <a:rPr lang="en-US" dirty="0" smtClean="0"/>
                <a:t>Action / motion recognition</a:t>
              </a:r>
              <a:endParaRPr lang="en-US" dirty="0"/>
            </a:p>
          </p:txBody>
        </p:sp>
      </p:grpSp>
      <p:grpSp>
        <p:nvGrpSpPr>
          <p:cNvPr id="7" name="Group 32"/>
          <p:cNvGrpSpPr/>
          <p:nvPr/>
        </p:nvGrpSpPr>
        <p:grpSpPr>
          <a:xfrm>
            <a:off x="457200" y="5137959"/>
            <a:ext cx="5267441" cy="1720041"/>
            <a:chOff x="457200" y="5137959"/>
            <a:chExt cx="5267441" cy="1720041"/>
          </a:xfrm>
        </p:grpSpPr>
        <p:pic>
          <p:nvPicPr>
            <p:cNvPr id="27" name="Picture 26"/>
            <p:cNvPicPr>
              <a:picLocks noChangeAspect="1"/>
            </p:cNvPicPr>
            <p:nvPr/>
          </p:nvPicPr>
          <p:blipFill>
            <a:blip r:embed="rId8"/>
            <a:stretch>
              <a:fillRect/>
            </a:stretch>
          </p:blipFill>
          <p:spPr>
            <a:xfrm>
              <a:off x="3124200" y="5137959"/>
              <a:ext cx="2600441" cy="1720041"/>
            </a:xfrm>
            <a:prstGeom prst="rect">
              <a:avLst/>
            </a:prstGeom>
            <a:ln>
              <a:noFill/>
            </a:ln>
            <a:effectLst>
              <a:softEdge rad="112500"/>
            </a:effectLst>
          </p:spPr>
        </p:pic>
        <p:sp>
          <p:nvSpPr>
            <p:cNvPr id="29" name="TextBox 28"/>
            <p:cNvSpPr txBox="1"/>
            <p:nvPr/>
          </p:nvSpPr>
          <p:spPr>
            <a:xfrm>
              <a:off x="457200" y="6211669"/>
              <a:ext cx="2677817" cy="646331"/>
            </a:xfrm>
            <a:prstGeom prst="rect">
              <a:avLst/>
            </a:prstGeom>
            <a:noFill/>
          </p:spPr>
          <p:txBody>
            <a:bodyPr wrap="square" rtlCol="0">
              <a:spAutoFit/>
            </a:bodyPr>
            <a:lstStyle/>
            <a:p>
              <a:pPr algn="r"/>
              <a:r>
                <a:rPr lang="en-US" dirty="0" smtClean="0"/>
                <a:t>Attention and eye movements</a:t>
              </a:r>
              <a:endParaRPr lang="en-US" dirty="0"/>
            </a:p>
          </p:txBody>
        </p:sp>
      </p:grpSp>
      <p:grpSp>
        <p:nvGrpSpPr>
          <p:cNvPr id="12" name="Group 29"/>
          <p:cNvGrpSpPr/>
          <p:nvPr/>
        </p:nvGrpSpPr>
        <p:grpSpPr>
          <a:xfrm>
            <a:off x="212398" y="1131332"/>
            <a:ext cx="3385205" cy="2095135"/>
            <a:chOff x="212398" y="1131332"/>
            <a:chExt cx="3385205" cy="2095135"/>
          </a:xfrm>
        </p:grpSpPr>
        <p:pic>
          <p:nvPicPr>
            <p:cNvPr id="21" name="Picture 20"/>
            <p:cNvPicPr>
              <a:picLocks noChangeAspect="1"/>
            </p:cNvPicPr>
            <p:nvPr/>
          </p:nvPicPr>
          <p:blipFill>
            <a:blip r:embed="rId9"/>
            <a:stretch>
              <a:fillRect/>
            </a:stretch>
          </p:blipFill>
          <p:spPr>
            <a:xfrm>
              <a:off x="212398" y="1131332"/>
              <a:ext cx="3064202" cy="2095135"/>
            </a:xfrm>
            <a:prstGeom prst="rect">
              <a:avLst/>
            </a:prstGeom>
          </p:spPr>
        </p:pic>
        <p:sp>
          <p:nvSpPr>
            <p:cNvPr id="23" name="TextBox 22"/>
            <p:cNvSpPr txBox="1"/>
            <p:nvPr/>
          </p:nvSpPr>
          <p:spPr>
            <a:xfrm>
              <a:off x="1752600" y="2441137"/>
              <a:ext cx="1845003" cy="646331"/>
            </a:xfrm>
            <a:prstGeom prst="rect">
              <a:avLst/>
            </a:prstGeom>
            <a:noFill/>
          </p:spPr>
          <p:txBody>
            <a:bodyPr wrap="square" rtlCol="0">
              <a:spAutoFit/>
            </a:bodyPr>
            <a:lstStyle/>
            <a:p>
              <a:r>
                <a:rPr lang="en-US" dirty="0" smtClean="0"/>
                <a:t>Invariant object recognition</a:t>
              </a:r>
              <a:endParaRPr lang="en-US" dirty="0"/>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epoch_inf1_nobase.mov">
            <a:hlinkClick r:id="" action="ppaction://media"/>
          </p:cNvPr>
          <p:cNvPicPr/>
          <p:nvPr>
            <a:videoFile r:link="rId2"/>
            <p:extLst>
              <p:ext uri="{DAA4B4D4-6D71-4841-9C94-3DE7FCFB9230}">
                <p14:media xmlns:p14="http://schemas.microsoft.com/office/powerpoint/2010/main" r:link="rId1"/>
              </p:ext>
            </p:extLst>
          </p:nvPr>
        </p:nvPicPr>
        <p:blipFill>
          <a:blip r:embed="rId4"/>
          <a:stretch>
            <a:fillRect/>
          </a:stretch>
        </p:blipFill>
        <p:spPr>
          <a:xfrm>
            <a:off x="594209" y="4419600"/>
            <a:ext cx="3368192" cy="2526144"/>
          </a:xfrm>
          <a:prstGeom prst="rect">
            <a:avLst/>
          </a:prstGeom>
        </p:spPr>
      </p:pic>
      <p:pic>
        <p:nvPicPr>
          <p:cNvPr id="4" name="Picture 123"/>
          <p:cNvPicPr>
            <a:picLocks noChangeAspect="1" noChangeArrowheads="1"/>
          </p:cNvPicPr>
          <p:nvPr/>
        </p:nvPicPr>
        <p:blipFill>
          <a:blip r:embed="rId5"/>
          <a:srcRect/>
          <a:stretch>
            <a:fillRect/>
          </a:stretch>
        </p:blipFill>
        <p:spPr bwMode="auto">
          <a:xfrm>
            <a:off x="182291" y="107951"/>
            <a:ext cx="736071" cy="1035049"/>
          </a:xfrm>
          <a:prstGeom prst="rect">
            <a:avLst/>
          </a:prstGeom>
          <a:noFill/>
          <a:ln w="9525">
            <a:noFill/>
            <a:miter lim="800000"/>
            <a:headEnd/>
            <a:tailEnd/>
          </a:ln>
        </p:spPr>
      </p:pic>
      <p:pic>
        <p:nvPicPr>
          <p:cNvPr id="5" name="Picture 4" descr="BIBS_logo_Sm1.jpg"/>
          <p:cNvPicPr>
            <a:picLocks noChangeAspect="1"/>
          </p:cNvPicPr>
          <p:nvPr/>
        </p:nvPicPr>
        <p:blipFill>
          <a:blip r:embed="rId6"/>
          <a:stretch>
            <a:fillRect/>
          </a:stretch>
        </p:blipFill>
        <p:spPr>
          <a:xfrm>
            <a:off x="8077200" y="9525"/>
            <a:ext cx="889000" cy="1142023"/>
          </a:xfrm>
          <a:prstGeom prst="rect">
            <a:avLst/>
          </a:prstGeom>
        </p:spPr>
      </p:pic>
      <p:sp>
        <p:nvSpPr>
          <p:cNvPr id="10" name="TextBox 9"/>
          <p:cNvSpPr txBox="1"/>
          <p:nvPr/>
        </p:nvSpPr>
        <p:spPr>
          <a:xfrm>
            <a:off x="1295400" y="76200"/>
            <a:ext cx="6477000" cy="584776"/>
          </a:xfrm>
          <a:prstGeom prst="rect">
            <a:avLst/>
          </a:prstGeom>
          <a:noFill/>
        </p:spPr>
        <p:txBody>
          <a:bodyPr wrap="square" rtlCol="0">
            <a:spAutoFit/>
          </a:bodyPr>
          <a:lstStyle/>
          <a:p>
            <a:pPr algn="ctr"/>
            <a:r>
              <a:rPr lang="en-US" sz="3200" dirty="0" smtClean="0"/>
              <a:t>Models as guides for experiments</a:t>
            </a:r>
            <a:endParaRPr lang="en-US" sz="3200" dirty="0"/>
          </a:p>
        </p:txBody>
      </p:sp>
      <p:sp>
        <p:nvSpPr>
          <p:cNvPr id="11" name="TextBox 10"/>
          <p:cNvSpPr txBox="1"/>
          <p:nvPr/>
        </p:nvSpPr>
        <p:spPr>
          <a:xfrm>
            <a:off x="182291" y="762000"/>
            <a:ext cx="8783909" cy="369332"/>
          </a:xfrm>
          <a:prstGeom prst="rect">
            <a:avLst/>
          </a:prstGeom>
          <a:noFill/>
        </p:spPr>
        <p:txBody>
          <a:bodyPr wrap="square" rtlCol="0">
            <a:spAutoFit/>
          </a:bodyPr>
          <a:lstStyle/>
          <a:p>
            <a:pPr algn="ctr"/>
            <a:r>
              <a:rPr lang="en-US" dirty="0" smtClean="0"/>
              <a:t>Investigator:  Thomas Serre</a:t>
            </a:r>
            <a:endParaRPr lang="en-US" dirty="0"/>
          </a:p>
        </p:txBody>
      </p:sp>
      <p:sp>
        <p:nvSpPr>
          <p:cNvPr id="9" name="TextBox 8"/>
          <p:cNvSpPr txBox="1"/>
          <p:nvPr/>
        </p:nvSpPr>
        <p:spPr>
          <a:xfrm>
            <a:off x="0" y="1559014"/>
            <a:ext cx="4412351" cy="646331"/>
          </a:xfrm>
          <a:prstGeom prst="rect">
            <a:avLst/>
          </a:prstGeom>
          <a:noFill/>
        </p:spPr>
        <p:txBody>
          <a:bodyPr wrap="square" rtlCol="0">
            <a:spAutoFit/>
          </a:bodyPr>
          <a:lstStyle/>
          <a:p>
            <a:r>
              <a:rPr lang="en-US" dirty="0" smtClean="0"/>
              <a:t>Time course of recognition in human brain (</a:t>
            </a:r>
            <a:r>
              <a:rPr lang="en-US" dirty="0" err="1" smtClean="0"/>
              <a:t>w</a:t>
            </a:r>
            <a:r>
              <a:rPr lang="en-US" dirty="0" smtClean="0"/>
              <a:t>| Kreiman lab @ Harvard med)</a:t>
            </a:r>
            <a:endParaRPr lang="en-US" dirty="0"/>
          </a:p>
        </p:txBody>
      </p:sp>
      <p:pic>
        <p:nvPicPr>
          <p:cNvPr id="8" name="Picture 7"/>
          <p:cNvPicPr>
            <a:picLocks noChangeAspect="1"/>
          </p:cNvPicPr>
          <p:nvPr/>
        </p:nvPicPr>
        <p:blipFill>
          <a:blip r:embed="rId7"/>
          <a:stretch>
            <a:fillRect/>
          </a:stretch>
        </p:blipFill>
        <p:spPr>
          <a:xfrm>
            <a:off x="182291" y="2266596"/>
            <a:ext cx="2785726" cy="1989060"/>
          </a:xfrm>
          <a:prstGeom prst="rect">
            <a:avLst/>
          </a:prstGeom>
          <a:ln>
            <a:noFill/>
          </a:ln>
          <a:effectLst>
            <a:softEdge rad="112500"/>
          </a:effectLst>
        </p:spPr>
      </p:pic>
      <p:grpSp>
        <p:nvGrpSpPr>
          <p:cNvPr id="2" name="Group 30"/>
          <p:cNvGrpSpPr/>
          <p:nvPr/>
        </p:nvGrpSpPr>
        <p:grpSpPr>
          <a:xfrm>
            <a:off x="4995862" y="4080758"/>
            <a:ext cx="3962400" cy="2701042"/>
            <a:chOff x="5003800" y="3852590"/>
            <a:chExt cx="3962400" cy="2701042"/>
          </a:xfrm>
        </p:grpSpPr>
        <p:pic>
          <p:nvPicPr>
            <p:cNvPr id="13" name="Picture 12"/>
            <p:cNvPicPr>
              <a:picLocks noChangeAspect="1"/>
            </p:cNvPicPr>
            <p:nvPr/>
          </p:nvPicPr>
          <p:blipFill>
            <a:blip r:embed="rId8"/>
            <a:stretch>
              <a:fillRect/>
            </a:stretch>
          </p:blipFill>
          <p:spPr>
            <a:xfrm>
              <a:off x="5003800" y="4482800"/>
              <a:ext cx="2189828" cy="1510592"/>
            </a:xfrm>
            <a:prstGeom prst="rect">
              <a:avLst/>
            </a:prstGeom>
          </p:spPr>
        </p:pic>
        <p:pic>
          <p:nvPicPr>
            <p:cNvPr id="17" name="Picture 16"/>
            <p:cNvPicPr>
              <a:picLocks noChangeAspect="1"/>
            </p:cNvPicPr>
            <p:nvPr/>
          </p:nvPicPr>
          <p:blipFill>
            <a:blip r:embed="rId9"/>
            <a:stretch>
              <a:fillRect/>
            </a:stretch>
          </p:blipFill>
          <p:spPr>
            <a:xfrm>
              <a:off x="6318250" y="5993392"/>
              <a:ext cx="2470150" cy="560240"/>
            </a:xfrm>
            <a:prstGeom prst="rect">
              <a:avLst/>
            </a:prstGeom>
          </p:spPr>
        </p:pic>
        <p:sp>
          <p:nvSpPr>
            <p:cNvPr id="18" name="TextBox 17"/>
            <p:cNvSpPr txBox="1"/>
            <p:nvPr/>
          </p:nvSpPr>
          <p:spPr>
            <a:xfrm>
              <a:off x="5232400" y="3852590"/>
              <a:ext cx="3352800" cy="646331"/>
            </a:xfrm>
            <a:prstGeom prst="rect">
              <a:avLst/>
            </a:prstGeom>
            <a:noFill/>
          </p:spPr>
          <p:txBody>
            <a:bodyPr wrap="square" rtlCol="0">
              <a:spAutoFit/>
            </a:bodyPr>
            <a:lstStyle/>
            <a:p>
              <a:pPr algn="ctr"/>
              <a:r>
                <a:rPr lang="en-US" dirty="0" smtClean="0"/>
                <a:t>Model fitting to fMRI and electrophysiology data</a:t>
              </a:r>
              <a:endParaRPr lang="en-US" dirty="0"/>
            </a:p>
          </p:txBody>
        </p:sp>
        <p:pic>
          <p:nvPicPr>
            <p:cNvPr id="26" name="Picture 4" descr="Fig2_cropped"/>
            <p:cNvPicPr>
              <a:picLocks noChangeAspect="1" noChangeArrowheads="1"/>
            </p:cNvPicPr>
            <p:nvPr/>
          </p:nvPicPr>
          <p:blipFill>
            <a:blip r:embed="rId10"/>
            <a:srcRect/>
            <a:stretch>
              <a:fillRect/>
            </a:stretch>
          </p:blipFill>
          <p:spPr bwMode="auto">
            <a:xfrm>
              <a:off x="7467599" y="4656060"/>
              <a:ext cx="1498601" cy="1250075"/>
            </a:xfrm>
            <a:prstGeom prst="rect">
              <a:avLst/>
            </a:prstGeom>
            <a:noFill/>
          </p:spPr>
        </p:pic>
      </p:grpSp>
      <p:grpSp>
        <p:nvGrpSpPr>
          <p:cNvPr id="3" name="Group 39"/>
          <p:cNvGrpSpPr/>
          <p:nvPr/>
        </p:nvGrpSpPr>
        <p:grpSpPr>
          <a:xfrm>
            <a:off x="3962401" y="1559014"/>
            <a:ext cx="4908549" cy="1587500"/>
            <a:chOff x="3962401" y="1559014"/>
            <a:chExt cx="4908549" cy="1587500"/>
          </a:xfrm>
        </p:grpSpPr>
        <p:sp>
          <p:nvSpPr>
            <p:cNvPr id="35" name="TextBox 34"/>
            <p:cNvSpPr txBox="1"/>
            <p:nvPr/>
          </p:nvSpPr>
          <p:spPr>
            <a:xfrm>
              <a:off x="3962401" y="1946185"/>
              <a:ext cx="3321050" cy="923330"/>
            </a:xfrm>
            <a:prstGeom prst="rect">
              <a:avLst/>
            </a:prstGeom>
            <a:noFill/>
          </p:spPr>
          <p:txBody>
            <a:bodyPr wrap="square" rtlCol="0">
              <a:spAutoFit/>
            </a:bodyPr>
            <a:lstStyle/>
            <a:p>
              <a:pPr algn="ctr"/>
              <a:r>
                <a:rPr lang="en-US" dirty="0" smtClean="0"/>
                <a:t>The role of shape vs. motion cues action / biological motion recognition (</a:t>
              </a:r>
              <a:r>
                <a:rPr lang="en-US" dirty="0" err="1" smtClean="0"/>
                <a:t>w</a:t>
              </a:r>
              <a:r>
                <a:rPr lang="en-US" dirty="0" smtClean="0"/>
                <a:t>| Sheinberg lab)</a:t>
              </a:r>
              <a:endParaRPr lang="en-US" dirty="0"/>
            </a:p>
          </p:txBody>
        </p:sp>
        <p:pic>
          <p:nvPicPr>
            <p:cNvPr id="39" name="Picture 38" descr="biolmot.gif"/>
            <p:cNvPicPr>
              <a:picLocks noChangeAspect="1"/>
            </p:cNvPicPr>
            <p:nvPr/>
          </p:nvPicPr>
          <p:blipFill>
            <a:blip r:embed="rId11"/>
            <a:stretch>
              <a:fillRect/>
            </a:stretch>
          </p:blipFill>
          <p:spPr>
            <a:xfrm>
              <a:off x="7283450" y="1559014"/>
              <a:ext cx="1587500" cy="1587500"/>
            </a:xfrm>
            <a:prstGeom prst="rect">
              <a:avLst/>
            </a:prstGeom>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1"/>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1"/>
                                        </p:tgtEl>
                                      </p:cBhvr>
                                    </p:cmd>
                                  </p:childTnLst>
                                </p:cTn>
                              </p:par>
                            </p:childTnLst>
                          </p:cTn>
                        </p:par>
                      </p:childTnLst>
                    </p:cTn>
                  </p:par>
                </p:childTnLst>
              </p:cTn>
              <p:nextCondLst>
                <p:cond evt="onClick" delay="0">
                  <p:tgtEl>
                    <p:spTgt spid="41"/>
                  </p:tgtEl>
                </p:cond>
              </p:nextCondLst>
            </p:seq>
            <p:video fullScrn="1">
              <p:cMediaNode>
                <p:cTn id="16" fill="hold" display="0">
                  <p:stCondLst>
                    <p:cond delay="indefinite"/>
                  </p:stCondLst>
                  <p:endCondLst>
                    <p:cond evt="onNext" delay="0">
                      <p:tgtEl>
                        <p:sldTgt/>
                      </p:tgtEl>
                    </p:cond>
                    <p:cond evt="onPrev" delay="0">
                      <p:tgtEl>
                        <p:sldTgt/>
                      </p:tgtEl>
                    </p:cond>
                  </p:endCondLst>
                </p:cTn>
                <p:tgtEl>
                  <p:spTgt spid="41"/>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smtClean="0"/>
              <a:t>Morrow</a:t>
            </a:r>
            <a:endParaRPr lang="en-US" sz="2800" dirty="0"/>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R-NHE6500C-MAP21000M-TAU1(PHF-1)200DAPI63XFIG3-series_Maximumintensityprojection-TAU MAP2.tif"/>
          <p:cNvPicPr>
            <a:picLocks noChangeAspect="1"/>
          </p:cNvPicPr>
          <p:nvPr/>
        </p:nvPicPr>
        <p:blipFill>
          <a:blip r:embed="rId3" cstate="print"/>
          <a:stretch>
            <a:fillRect/>
          </a:stretch>
        </p:blipFill>
        <p:spPr>
          <a:xfrm>
            <a:off x="5562600" y="381000"/>
            <a:ext cx="3443318" cy="3443318"/>
          </a:xfrm>
          <a:prstGeom prst="rect">
            <a:avLst/>
          </a:prstGeom>
        </p:spPr>
      </p:pic>
      <p:pic>
        <p:nvPicPr>
          <p:cNvPr id="9" name="Picture 5"/>
          <p:cNvPicPr>
            <a:picLocks noChangeAspect="1" noChangeArrowheads="1"/>
          </p:cNvPicPr>
          <p:nvPr/>
        </p:nvPicPr>
        <p:blipFill>
          <a:blip r:embed="rId4" cstate="print"/>
          <a:srcRect/>
          <a:stretch>
            <a:fillRect/>
          </a:stretch>
        </p:blipFill>
        <p:spPr bwMode="auto">
          <a:xfrm>
            <a:off x="152400" y="4572000"/>
            <a:ext cx="3330607" cy="1907835"/>
          </a:xfrm>
          <a:prstGeom prst="rect">
            <a:avLst/>
          </a:prstGeom>
          <a:noFill/>
          <a:ln w="9525">
            <a:noFill/>
            <a:miter lim="800000"/>
            <a:headEnd/>
            <a:tailEnd/>
          </a:ln>
        </p:spPr>
      </p:pic>
      <p:pic>
        <p:nvPicPr>
          <p:cNvPr id="7" name="Picture 2"/>
          <p:cNvPicPr>
            <a:picLocks noChangeAspect="1" noChangeArrowheads="1"/>
          </p:cNvPicPr>
          <p:nvPr/>
        </p:nvPicPr>
        <p:blipFill>
          <a:blip r:embed="rId5" cstate="print"/>
          <a:srcRect/>
          <a:stretch>
            <a:fillRect/>
          </a:stretch>
        </p:blipFill>
        <p:spPr>
          <a:xfrm>
            <a:off x="381001" y="1979674"/>
            <a:ext cx="1981200" cy="2439926"/>
          </a:xfrm>
          <a:prstGeom prst="rect">
            <a:avLst/>
          </a:prstGeom>
        </p:spPr>
      </p:pic>
      <p:pic>
        <p:nvPicPr>
          <p:cNvPr id="11" name="Picture 10" descr="figure3_flattened.tif"/>
          <p:cNvPicPr/>
          <p:nvPr/>
        </p:nvPicPr>
        <p:blipFill>
          <a:blip r:embed="rId6" cstate="print"/>
          <a:srcRect l="72776"/>
          <a:stretch>
            <a:fillRect/>
          </a:stretch>
        </p:blipFill>
        <p:spPr>
          <a:xfrm>
            <a:off x="3200400" y="1295400"/>
            <a:ext cx="2308923" cy="2819400"/>
          </a:xfrm>
          <a:prstGeom prst="rect">
            <a:avLst/>
          </a:prstGeom>
        </p:spPr>
      </p:pic>
      <p:pic>
        <p:nvPicPr>
          <p:cNvPr id="1027" name="Picture 3" descr="figure2_flip"/>
          <p:cNvPicPr>
            <a:picLocks noChangeAspect="1" noChangeArrowheads="1"/>
          </p:cNvPicPr>
          <p:nvPr/>
        </p:nvPicPr>
        <p:blipFill>
          <a:blip r:embed="rId7" cstate="print"/>
          <a:srcRect l="11653"/>
          <a:stretch>
            <a:fillRect/>
          </a:stretch>
        </p:blipFill>
        <p:spPr bwMode="auto">
          <a:xfrm>
            <a:off x="5316537" y="3505200"/>
            <a:ext cx="3827463" cy="3033712"/>
          </a:xfrm>
          <a:prstGeom prst="rect">
            <a:avLst/>
          </a:prstGeom>
          <a:noFill/>
          <a:ln w="9525">
            <a:noFill/>
            <a:miter lim="800000"/>
            <a:headEnd/>
            <a:tailEnd/>
          </a:ln>
        </p:spPr>
      </p:pic>
      <p:sp>
        <p:nvSpPr>
          <p:cNvPr id="5122" name="Rectangle 4"/>
          <p:cNvSpPr>
            <a:spLocks noGrp="1"/>
          </p:cNvSpPr>
          <p:nvPr>
            <p:ph type="ctrTitle"/>
          </p:nvPr>
        </p:nvSpPr>
        <p:spPr>
          <a:xfrm>
            <a:off x="0" y="-152400"/>
            <a:ext cx="9144000" cy="2286000"/>
          </a:xfrm>
        </p:spPr>
        <p:txBody>
          <a:bodyPr/>
          <a:lstStyle/>
          <a:p>
            <a:pPr algn="l"/>
            <a:r>
              <a:rPr lang="en-US" sz="4400" dirty="0" smtClean="0">
                <a:solidFill>
                  <a:schemeClr val="accent2">
                    <a:lumMod val="75000"/>
                  </a:schemeClr>
                </a:solidFill>
                <a:effectLst/>
              </a:rPr>
              <a:t>Morrow Lab: </a:t>
            </a:r>
            <a:r>
              <a:rPr lang="en-US" sz="4400" dirty="0" smtClean="0">
                <a:solidFill>
                  <a:schemeClr val="tx2">
                    <a:lumMod val="60000"/>
                    <a:lumOff val="40000"/>
                  </a:schemeClr>
                </a:solidFill>
                <a:effectLst/>
              </a:rPr>
              <a:t>Molecular</a:t>
            </a:r>
            <a:br>
              <a:rPr lang="en-US" sz="4400" dirty="0" smtClean="0">
                <a:solidFill>
                  <a:schemeClr val="tx2">
                    <a:lumMod val="60000"/>
                    <a:lumOff val="40000"/>
                  </a:schemeClr>
                </a:solidFill>
                <a:effectLst/>
              </a:rPr>
            </a:br>
            <a:r>
              <a:rPr lang="en-US" sz="4400" dirty="0" smtClean="0">
                <a:solidFill>
                  <a:schemeClr val="tx2">
                    <a:lumMod val="60000"/>
                    <a:lumOff val="40000"/>
                  </a:schemeClr>
                </a:solidFill>
                <a:effectLst/>
              </a:rPr>
              <a:t>Neurodevelopment </a:t>
            </a:r>
            <a:br>
              <a:rPr lang="en-US" sz="4400" dirty="0" smtClean="0">
                <a:solidFill>
                  <a:schemeClr val="tx2">
                    <a:lumMod val="60000"/>
                    <a:lumOff val="40000"/>
                  </a:schemeClr>
                </a:solidFill>
                <a:effectLst/>
              </a:rPr>
            </a:br>
            <a:r>
              <a:rPr lang="en-US" sz="4400" dirty="0" smtClean="0">
                <a:solidFill>
                  <a:schemeClr val="tx2">
                    <a:lumMod val="60000"/>
                    <a:lumOff val="40000"/>
                  </a:schemeClr>
                </a:solidFill>
                <a:effectLst/>
              </a:rPr>
              <a:t>and Disease</a:t>
            </a:r>
          </a:p>
        </p:txBody>
      </p:sp>
      <p:pic>
        <p:nvPicPr>
          <p:cNvPr id="12" name="Picture 11" descr="figure4_flattened.tif"/>
          <p:cNvPicPr/>
          <p:nvPr/>
        </p:nvPicPr>
        <p:blipFill>
          <a:blip r:embed="rId8" cstate="print"/>
          <a:srcRect l="75156"/>
          <a:stretch>
            <a:fillRect/>
          </a:stretch>
        </p:blipFill>
        <p:spPr>
          <a:xfrm>
            <a:off x="4114800" y="5181600"/>
            <a:ext cx="1501055" cy="1447799"/>
          </a:xfrm>
          <a:prstGeom prst="rect">
            <a:avLst/>
          </a:prstGeom>
        </p:spPr>
      </p:pic>
      <p:pic>
        <p:nvPicPr>
          <p:cNvPr id="5125" name="Picture 14" descr="dna"/>
          <p:cNvPicPr>
            <a:picLocks noChangeAspect="1" noChangeArrowheads="1"/>
          </p:cNvPicPr>
          <p:nvPr/>
        </p:nvPicPr>
        <p:blipFill>
          <a:blip r:embed="rId9" cstate="print"/>
          <a:srcRect/>
          <a:stretch>
            <a:fillRect/>
          </a:stretch>
        </p:blipFill>
        <p:spPr bwMode="auto">
          <a:xfrm>
            <a:off x="2438400" y="2286000"/>
            <a:ext cx="1274260" cy="1143000"/>
          </a:xfrm>
          <a:prstGeom prst="rect">
            <a:avLst/>
          </a:prstGeom>
          <a:noFill/>
          <a:ln w="9525">
            <a:noFill/>
            <a:miter lim="800000"/>
            <a:headEnd/>
            <a:tailEnd/>
          </a:ln>
        </p:spPr>
      </p:pic>
    </p:spTree>
    <p:extLst>
      <p:ext uri="{BB962C8B-B14F-4D97-AF65-F5344CB8AC3E}">
        <p14:creationId xmlns:p14="http://schemas.microsoft.com/office/powerpoint/2010/main" val="230833563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a:t>Hart/Hawrot/Lipscombe</a:t>
            </a:r>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029"/>
          <p:cNvSpPr txBox="1">
            <a:spLocks noChangeArrowheads="1"/>
          </p:cNvSpPr>
          <p:nvPr/>
        </p:nvSpPr>
        <p:spPr bwMode="auto">
          <a:xfrm>
            <a:off x="2174875" y="998538"/>
            <a:ext cx="5283200" cy="1181100"/>
          </a:xfrm>
          <a:prstGeom prst="rect">
            <a:avLst/>
          </a:prstGeom>
          <a:noFill/>
          <a:ln w="9525">
            <a:noFill/>
            <a:miter lim="800000"/>
            <a:headEnd/>
            <a:tailEnd/>
          </a:ln>
        </p:spPr>
        <p:txBody>
          <a:bodyPr anchor="ctr">
            <a:prstTxWarp prst="textNoShape">
              <a:avLst/>
            </a:prstTxWarp>
          </a:bodyPr>
          <a:lstStyle/>
          <a:p>
            <a:pPr defTabSz="914400"/>
            <a:r>
              <a:rPr lang="en-US" sz="2000" b="1">
                <a:solidFill>
                  <a:srgbClr val="0D0D0D"/>
                </a:solidFill>
              </a:rPr>
              <a:t>Using the nematode </a:t>
            </a:r>
            <a:r>
              <a:rPr lang="en-US" sz="2000" b="1" i="1">
                <a:solidFill>
                  <a:srgbClr val="0D0D0D"/>
                </a:solidFill>
              </a:rPr>
              <a:t>C. elegans</a:t>
            </a:r>
            <a:r>
              <a:rPr lang="en-US" sz="2000" b="1">
                <a:solidFill>
                  <a:srgbClr val="0D0D0D"/>
                </a:solidFill>
              </a:rPr>
              <a:t> to</a:t>
            </a:r>
          </a:p>
          <a:p>
            <a:pPr defTabSz="914400">
              <a:buFontTx/>
              <a:buChar char="-"/>
            </a:pPr>
            <a:r>
              <a:rPr lang="en-US" sz="2000" b="1">
                <a:solidFill>
                  <a:srgbClr val="0D0D0D"/>
                </a:solidFill>
              </a:rPr>
              <a:t> understand behavior &amp; adaptation</a:t>
            </a:r>
          </a:p>
          <a:p>
            <a:pPr defTabSz="914400">
              <a:buFontTx/>
              <a:buChar char="-"/>
            </a:pPr>
            <a:r>
              <a:rPr lang="en-US" sz="2000" b="1">
                <a:solidFill>
                  <a:srgbClr val="0D0D0D"/>
                </a:solidFill>
              </a:rPr>
              <a:t> model neurodegenerative diseases </a:t>
            </a:r>
          </a:p>
        </p:txBody>
      </p:sp>
      <p:grpSp>
        <p:nvGrpSpPr>
          <p:cNvPr id="2" name="Group 47"/>
          <p:cNvGrpSpPr>
            <a:grpSpLocks/>
          </p:cNvGrpSpPr>
          <p:nvPr/>
        </p:nvGrpSpPr>
        <p:grpSpPr bwMode="auto">
          <a:xfrm>
            <a:off x="5307013" y="2600325"/>
            <a:ext cx="3344862" cy="3951288"/>
            <a:chOff x="641240" y="2596393"/>
            <a:chExt cx="3347277" cy="3951770"/>
          </a:xfrm>
        </p:grpSpPr>
        <p:pic>
          <p:nvPicPr>
            <p:cNvPr id="14352" name="Picture 1067"/>
            <p:cNvPicPr>
              <a:picLocks noChangeAspect="1" noChangeArrowheads="1"/>
            </p:cNvPicPr>
            <p:nvPr/>
          </p:nvPicPr>
          <p:blipFill>
            <a:blip r:embed="rId5"/>
            <a:srcRect/>
            <a:stretch>
              <a:fillRect/>
            </a:stretch>
          </p:blipFill>
          <p:spPr bwMode="auto">
            <a:xfrm>
              <a:off x="641240" y="3439798"/>
              <a:ext cx="3347277" cy="1673639"/>
            </a:xfrm>
            <a:prstGeom prst="rect">
              <a:avLst/>
            </a:prstGeom>
            <a:noFill/>
            <a:ln w="9525">
              <a:noFill/>
              <a:miter lim="800000"/>
              <a:headEnd/>
              <a:tailEnd/>
            </a:ln>
          </p:spPr>
        </p:pic>
        <p:sp>
          <p:nvSpPr>
            <p:cNvPr id="14353" name="TextBox 28"/>
            <p:cNvSpPr txBox="1">
              <a:spLocks noChangeArrowheads="1"/>
            </p:cNvSpPr>
            <p:nvPr/>
          </p:nvSpPr>
          <p:spPr bwMode="auto">
            <a:xfrm>
              <a:off x="979622" y="2596393"/>
              <a:ext cx="2519592" cy="916099"/>
            </a:xfrm>
            <a:prstGeom prst="rect">
              <a:avLst/>
            </a:prstGeom>
            <a:noFill/>
            <a:ln w="9525">
              <a:noFill/>
              <a:miter lim="800000"/>
              <a:headEnd/>
              <a:tailEnd/>
            </a:ln>
          </p:spPr>
          <p:txBody>
            <a:bodyPr wrap="none">
              <a:prstTxWarp prst="textNoShape">
                <a:avLst/>
              </a:prstTxWarp>
              <a:spAutoFit/>
            </a:bodyPr>
            <a:lstStyle/>
            <a:p>
              <a:r>
                <a:rPr lang="en-US" b="1"/>
                <a:t>Spinal Muscular Atrophy</a:t>
              </a:r>
            </a:p>
            <a:p>
              <a:r>
                <a:rPr lang="en-US" b="1"/>
                <a:t>Huntington’s Disease</a:t>
              </a:r>
            </a:p>
            <a:p>
              <a:r>
                <a:rPr lang="en-US" b="1"/>
                <a:t>Alzheimer’s Disease</a:t>
              </a:r>
            </a:p>
          </p:txBody>
        </p:sp>
        <p:cxnSp>
          <p:nvCxnSpPr>
            <p:cNvPr id="31" name="Straight Arrow Connector 30"/>
            <p:cNvCxnSpPr/>
            <p:nvPr/>
          </p:nvCxnSpPr>
          <p:spPr>
            <a:xfrm rot="5400000">
              <a:off x="1944915" y="4046750"/>
              <a:ext cx="635077" cy="1588"/>
            </a:xfrm>
            <a:prstGeom prst="straightConnector1">
              <a:avLst/>
            </a:prstGeom>
            <a:ln w="57150" cap="flat" cmpd="sng" algn="ctr">
              <a:solidFill>
                <a:schemeClr val="accent2">
                  <a:lumMod val="75000"/>
                </a:schemeClr>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rot="5400000">
              <a:off x="1944121" y="5251016"/>
              <a:ext cx="636666" cy="1588"/>
            </a:xfrm>
            <a:prstGeom prst="straightConnector1">
              <a:avLst/>
            </a:prstGeom>
            <a:ln w="57150" cap="flat" cmpd="sng" algn="ctr">
              <a:solidFill>
                <a:schemeClr val="accent2">
                  <a:lumMod val="75000"/>
                </a:schemeClr>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4356" name="TextBox 33"/>
            <p:cNvSpPr txBox="1">
              <a:spLocks noChangeArrowheads="1"/>
            </p:cNvSpPr>
            <p:nvPr/>
          </p:nvSpPr>
          <p:spPr bwMode="auto">
            <a:xfrm>
              <a:off x="701609" y="5632064"/>
              <a:ext cx="2926285" cy="916099"/>
            </a:xfrm>
            <a:prstGeom prst="rect">
              <a:avLst/>
            </a:prstGeom>
            <a:noFill/>
            <a:ln w="9525">
              <a:noFill/>
              <a:miter lim="800000"/>
              <a:headEnd/>
              <a:tailEnd/>
            </a:ln>
          </p:spPr>
          <p:txBody>
            <a:bodyPr wrap="none">
              <a:prstTxWarp prst="textNoShape">
                <a:avLst/>
              </a:prstTxWarp>
              <a:spAutoFit/>
            </a:bodyPr>
            <a:lstStyle/>
            <a:p>
              <a:r>
                <a:rPr lang="en-US" b="1"/>
                <a:t>Understand why neurons die</a:t>
              </a:r>
            </a:p>
            <a:p>
              <a:r>
                <a:rPr lang="en-US" b="1"/>
                <a:t>Find the critical pathways</a:t>
              </a:r>
            </a:p>
            <a:p>
              <a:r>
                <a:rPr lang="en-US" b="1"/>
                <a:t>Identify therapeutic targets</a:t>
              </a:r>
            </a:p>
          </p:txBody>
        </p:sp>
      </p:grpSp>
      <p:pic>
        <p:nvPicPr>
          <p:cNvPr id="14340" name="Picture 4" descr="/Users/annehart/Correspondance/Talks &amp; posters/movies/smn-1hT2 copy.MPG">
            <a:hlinkClick r:id="" action="ppaction://media"/>
          </p:cNvPr>
          <p:cNvPicPr/>
          <p:nvPr>
            <a:videoFile r:link="rId2"/>
            <p:extLst>
              <p:ext uri="{DAA4B4D4-6D71-4841-9C94-3DE7FCFB9230}">
                <p14:media xmlns:p14="http://schemas.microsoft.com/office/powerpoint/2010/main" r:link="rId1"/>
              </p:ext>
            </p:extLst>
          </p:nvPr>
        </p:nvPicPr>
        <p:blipFill>
          <a:blip r:embed="rId6"/>
          <a:srcRect/>
          <a:stretch>
            <a:fillRect/>
          </a:stretch>
        </p:blipFill>
        <p:spPr bwMode="auto">
          <a:xfrm>
            <a:off x="6761163" y="60325"/>
            <a:ext cx="2217737" cy="1662113"/>
          </a:xfrm>
          <a:prstGeom prst="rect">
            <a:avLst/>
          </a:prstGeom>
          <a:noFill/>
          <a:ln w="9525">
            <a:noFill/>
            <a:miter lim="800000"/>
            <a:headEnd/>
            <a:tailEnd/>
          </a:ln>
        </p:spPr>
      </p:pic>
      <p:cxnSp>
        <p:nvCxnSpPr>
          <p:cNvPr id="38" name="Straight Connector 37"/>
          <p:cNvCxnSpPr/>
          <p:nvPr/>
        </p:nvCxnSpPr>
        <p:spPr>
          <a:xfrm rot="5400000">
            <a:off x="3028950" y="4581525"/>
            <a:ext cx="3944938" cy="1588"/>
          </a:xfrm>
          <a:prstGeom prst="line">
            <a:avLst/>
          </a:prstGeom>
          <a:ln w="38100" cap="flat" cmpd="sng" algn="ctr">
            <a:solidFill>
              <a:schemeClr val="accent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3" name="Group 48"/>
          <p:cNvGrpSpPr>
            <a:grpSpLocks/>
          </p:cNvGrpSpPr>
          <p:nvPr/>
        </p:nvGrpSpPr>
        <p:grpSpPr bwMode="auto">
          <a:xfrm>
            <a:off x="219075" y="2587625"/>
            <a:ext cx="4343400" cy="3976688"/>
            <a:chOff x="4590303" y="2552592"/>
            <a:chExt cx="4343556" cy="3976425"/>
          </a:xfrm>
        </p:grpSpPr>
        <p:pic>
          <p:nvPicPr>
            <p:cNvPr id="45" name="Picture 44"/>
            <p:cNvPicPr>
              <a:picLocks noChangeAspect="1"/>
            </p:cNvPicPr>
            <p:nvPr/>
          </p:nvPicPr>
          <p:blipFill>
            <a:blip r:embed="rId7"/>
            <a:stretch>
              <a:fillRect/>
            </a:stretch>
          </p:blipFill>
          <p:spPr>
            <a:xfrm>
              <a:off x="7346302" y="3308192"/>
              <a:ext cx="1574857" cy="1179435"/>
            </a:xfrm>
            <a:prstGeom prst="rect">
              <a:avLst/>
            </a:prstGeom>
            <a:effectLst>
              <a:outerShdw blurRad="50800" dist="38100" dir="2700000">
                <a:srgbClr val="000000">
                  <a:alpha val="43000"/>
                </a:srgbClr>
              </a:outerShdw>
            </a:effectLst>
          </p:spPr>
        </p:pic>
        <p:pic>
          <p:nvPicPr>
            <p:cNvPr id="44" name="Picture 1064" descr="ice_crystal_01"/>
            <p:cNvPicPr>
              <a:picLocks noChangeAspect="1" noChangeArrowheads="1"/>
            </p:cNvPicPr>
            <p:nvPr/>
          </p:nvPicPr>
          <p:blipFill>
            <a:blip r:embed="rId8"/>
            <a:srcRect/>
            <a:stretch>
              <a:fillRect/>
            </a:stretch>
          </p:blipFill>
          <p:spPr bwMode="auto">
            <a:xfrm>
              <a:off x="4669681" y="3308192"/>
              <a:ext cx="1565331" cy="1176260"/>
            </a:xfrm>
            <a:prstGeom prst="rect">
              <a:avLst/>
            </a:prstGeom>
            <a:noFill/>
            <a:ln w="9525">
              <a:noFill/>
              <a:miter lim="800000"/>
              <a:headEnd/>
              <a:tailEnd/>
            </a:ln>
            <a:effectLst>
              <a:outerShdw blurRad="50800" dist="38100" dir="2700000">
                <a:srgbClr val="000000">
                  <a:alpha val="43000"/>
                </a:srgbClr>
              </a:outerShdw>
            </a:effectLst>
          </p:spPr>
        </p:pic>
        <p:grpSp>
          <p:nvGrpSpPr>
            <p:cNvPr id="4" name="Group 46"/>
            <p:cNvGrpSpPr>
              <a:grpSpLocks/>
            </p:cNvGrpSpPr>
            <p:nvPr/>
          </p:nvGrpSpPr>
          <p:grpSpPr bwMode="auto">
            <a:xfrm>
              <a:off x="5924100" y="4230435"/>
              <a:ext cx="1814460" cy="1897644"/>
              <a:chOff x="5924100" y="4032367"/>
              <a:chExt cx="1814460" cy="2171966"/>
            </a:xfrm>
          </p:grpSpPr>
          <p:sp>
            <p:nvSpPr>
              <p:cNvPr id="43" name="Curved Right Arrow 42"/>
              <p:cNvSpPr/>
              <p:nvPr/>
            </p:nvSpPr>
            <p:spPr>
              <a:xfrm flipH="1">
                <a:off x="5923851" y="4032406"/>
                <a:ext cx="965235" cy="2171156"/>
              </a:xfrm>
              <a:prstGeom prst="curvedRightArrow">
                <a:avLst/>
              </a:prstGeom>
              <a:solidFill>
                <a:schemeClr val="accent2"/>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endParaRPr lang="en-US" b="1">
                  <a:solidFill>
                    <a:schemeClr val="tx1"/>
                  </a:solidFill>
                  <a:latin typeface="Calibri" charset="0"/>
                  <a:ea typeface="ＭＳ Ｐゴシック" charset="-128"/>
                  <a:cs typeface="ＭＳ Ｐゴシック" charset="-128"/>
                </a:endParaRPr>
              </a:p>
            </p:txBody>
          </p:sp>
          <p:sp>
            <p:nvSpPr>
              <p:cNvPr id="42" name="Curved Right Arrow 41"/>
              <p:cNvSpPr/>
              <p:nvPr/>
            </p:nvSpPr>
            <p:spPr>
              <a:xfrm>
                <a:off x="6773194" y="4032406"/>
                <a:ext cx="965235" cy="2171156"/>
              </a:xfrm>
              <a:prstGeom prst="curvedRightArrow">
                <a:avLst/>
              </a:prstGeom>
              <a:solidFill>
                <a:srgbClr val="00FF00"/>
              </a:soli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endParaRPr lang="en-US" b="1">
                  <a:solidFill>
                    <a:schemeClr val="tx1"/>
                  </a:solidFill>
                  <a:latin typeface="Calibri" charset="0"/>
                  <a:ea typeface="ＭＳ Ｐゴシック" charset="-128"/>
                  <a:cs typeface="ＭＳ Ｐゴシック" charset="-128"/>
                </a:endParaRPr>
              </a:p>
            </p:txBody>
          </p:sp>
        </p:grpSp>
        <p:sp>
          <p:nvSpPr>
            <p:cNvPr id="39" name="TextBox 38"/>
            <p:cNvSpPr txBox="1"/>
            <p:nvPr/>
          </p:nvSpPr>
          <p:spPr>
            <a:xfrm>
              <a:off x="6277877" y="4628905"/>
              <a:ext cx="1006511" cy="934976"/>
            </a:xfrm>
            <a:prstGeom prst="rect">
              <a:avLst/>
            </a:prstGeom>
            <a:solidFill>
              <a:srgbClr val="66CCFF"/>
            </a:solidFill>
            <a:ln w="19050" cap="rnd">
              <a:solidFill>
                <a:schemeClr val="tx2">
                  <a:lumMod val="40000"/>
                  <a:lumOff val="60000"/>
                  <a:alpha val="41000"/>
                </a:schemeClr>
              </a:solidFill>
              <a:bevel/>
            </a:ln>
          </p:spPr>
          <p:txBody>
            <a:bodyPr wrap="none">
              <a:prstTxWarp prst="textNoShape">
                <a:avLst/>
              </a:prstTxWarp>
              <a:spAutoFit/>
            </a:bodyPr>
            <a:lstStyle/>
            <a:p>
              <a:r>
                <a:rPr lang="en-US" b="1"/>
                <a:t>Neurons</a:t>
              </a:r>
            </a:p>
            <a:p>
              <a:r>
                <a:rPr lang="en-US" b="1"/>
                <a:t>Genes</a:t>
              </a:r>
            </a:p>
            <a:p>
              <a:r>
                <a:rPr lang="en-US" b="1"/>
                <a:t>Proteins</a:t>
              </a:r>
            </a:p>
          </p:txBody>
        </p:sp>
        <p:sp>
          <p:nvSpPr>
            <p:cNvPr id="14347" name="TextBox 39"/>
            <p:cNvSpPr txBox="1">
              <a:spLocks noChangeArrowheads="1"/>
            </p:cNvSpPr>
            <p:nvPr/>
          </p:nvSpPr>
          <p:spPr bwMode="auto">
            <a:xfrm>
              <a:off x="4590303" y="5613090"/>
              <a:ext cx="1705036" cy="915927"/>
            </a:xfrm>
            <a:prstGeom prst="rect">
              <a:avLst/>
            </a:prstGeom>
            <a:noFill/>
            <a:ln w="19050" cap="rnd">
              <a:noFill/>
              <a:bevel/>
              <a:headEnd/>
              <a:tailEnd/>
            </a:ln>
          </p:spPr>
          <p:txBody>
            <a:bodyPr wrap="none">
              <a:prstTxWarp prst="textNoShape">
                <a:avLst/>
              </a:prstTxWarp>
              <a:spAutoFit/>
            </a:bodyPr>
            <a:lstStyle/>
            <a:p>
              <a:r>
                <a:rPr lang="en-US" b="1"/>
                <a:t>Avoid</a:t>
              </a:r>
            </a:p>
            <a:p>
              <a:r>
                <a:rPr lang="en-US" b="1"/>
                <a:t>Disperse</a:t>
              </a:r>
            </a:p>
            <a:p>
              <a:r>
                <a:rPr lang="en-US" b="1"/>
                <a:t>Stress Response</a:t>
              </a:r>
            </a:p>
          </p:txBody>
        </p:sp>
        <p:sp>
          <p:nvSpPr>
            <p:cNvPr id="14348" name="TextBox 40"/>
            <p:cNvSpPr txBox="1">
              <a:spLocks noChangeArrowheads="1"/>
            </p:cNvSpPr>
            <p:nvPr/>
          </p:nvSpPr>
          <p:spPr bwMode="auto">
            <a:xfrm>
              <a:off x="7727316" y="5613090"/>
              <a:ext cx="1206543" cy="915927"/>
            </a:xfrm>
            <a:prstGeom prst="rect">
              <a:avLst/>
            </a:prstGeom>
            <a:noFill/>
            <a:ln w="19050" cap="rnd">
              <a:noFill/>
              <a:bevel/>
              <a:headEnd/>
              <a:tailEnd/>
            </a:ln>
          </p:spPr>
          <p:txBody>
            <a:bodyPr wrap="none">
              <a:prstTxWarp prst="textNoShape">
                <a:avLst/>
              </a:prstTxWarp>
              <a:spAutoFit/>
            </a:bodyPr>
            <a:lstStyle/>
            <a:p>
              <a:pPr algn="r"/>
              <a:r>
                <a:rPr lang="en-US" b="1"/>
                <a:t>Feed</a:t>
              </a:r>
            </a:p>
            <a:p>
              <a:pPr algn="r"/>
              <a:r>
                <a:rPr lang="en-US" b="1"/>
                <a:t>Sleep</a:t>
              </a:r>
            </a:p>
            <a:p>
              <a:pPr algn="r"/>
              <a:r>
                <a:rPr lang="en-US" b="1"/>
                <a:t>Reproduce</a:t>
              </a:r>
            </a:p>
          </p:txBody>
        </p:sp>
        <p:sp>
          <p:nvSpPr>
            <p:cNvPr id="14349" name="TextBox 45"/>
            <p:cNvSpPr txBox="1">
              <a:spLocks noChangeArrowheads="1"/>
            </p:cNvSpPr>
            <p:nvPr/>
          </p:nvSpPr>
          <p:spPr bwMode="auto">
            <a:xfrm>
              <a:off x="4860188" y="2552592"/>
              <a:ext cx="3932378" cy="641308"/>
            </a:xfrm>
            <a:prstGeom prst="rect">
              <a:avLst/>
            </a:prstGeom>
            <a:noFill/>
            <a:ln w="9525">
              <a:noFill/>
              <a:miter lim="800000"/>
              <a:headEnd/>
              <a:tailEnd/>
            </a:ln>
          </p:spPr>
          <p:txBody>
            <a:bodyPr wrap="none">
              <a:prstTxWarp prst="textNoShape">
                <a:avLst/>
              </a:prstTxWarp>
              <a:spAutoFit/>
            </a:bodyPr>
            <a:lstStyle/>
            <a:p>
              <a:pPr algn="ctr"/>
              <a:r>
                <a:rPr lang="en-US" b="1"/>
                <a:t>Conserved pathways regulate behavior </a:t>
              </a:r>
            </a:p>
            <a:p>
              <a:pPr algn="ctr"/>
              <a:r>
                <a:rPr lang="en-US" b="1"/>
                <a:t>across the animal kingdom</a:t>
              </a:r>
            </a:p>
          </p:txBody>
        </p:sp>
      </p:grpSp>
      <p:pic>
        <p:nvPicPr>
          <p:cNvPr id="14358" name="Picture 22" descr="1254250004"/>
          <p:cNvPicPr>
            <a:picLocks noChangeAspect="1" noChangeArrowheads="1"/>
          </p:cNvPicPr>
          <p:nvPr/>
        </p:nvPicPr>
        <p:blipFill>
          <a:blip r:embed="rId9"/>
          <a:srcRect/>
          <a:stretch>
            <a:fillRect/>
          </a:stretch>
        </p:blipFill>
        <p:spPr bwMode="auto">
          <a:xfrm>
            <a:off x="63500" y="60325"/>
            <a:ext cx="1955800" cy="1947863"/>
          </a:xfrm>
          <a:prstGeom prst="rect">
            <a:avLst/>
          </a:prstGeom>
          <a:noFill/>
        </p:spPr>
      </p:pic>
      <p:sp>
        <p:nvSpPr>
          <p:cNvPr id="14359" name="Rectangle 23"/>
          <p:cNvSpPr>
            <a:spLocks noChangeArrowheads="1"/>
          </p:cNvSpPr>
          <p:nvPr/>
        </p:nvSpPr>
        <p:spPr bwMode="auto">
          <a:xfrm>
            <a:off x="2974975" y="258763"/>
            <a:ext cx="2078038" cy="609600"/>
          </a:xfrm>
          <a:prstGeom prst="rect">
            <a:avLst/>
          </a:prstGeom>
          <a:noFill/>
          <a:ln w="9525">
            <a:noFill/>
            <a:miter lim="800000"/>
            <a:headEnd/>
            <a:tailEnd/>
          </a:ln>
          <a:effectLst/>
        </p:spPr>
        <p:txBody>
          <a:bodyPr>
            <a:prstTxWarp prst="textNoShape">
              <a:avLst/>
            </a:prstTxWarp>
            <a:spAutoFit/>
          </a:bodyPr>
          <a:lstStyle/>
          <a:p>
            <a:pPr defTabSz="914400">
              <a:spcBef>
                <a:spcPct val="50000"/>
              </a:spcBef>
            </a:pPr>
            <a:r>
              <a:rPr lang="en-US" sz="3400" b="1">
                <a:solidFill>
                  <a:srgbClr val="0D0D0D"/>
                </a:solidFill>
              </a:rPr>
              <a:t>Anne Hart</a:t>
            </a:r>
          </a:p>
        </p:txBody>
      </p:sp>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434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4340"/>
                                        </p:tgtEl>
                                      </p:cBhvr>
                                    </p:cmd>
                                  </p:childTnLst>
                                </p:cTn>
                              </p:par>
                            </p:childTnLst>
                          </p:cTn>
                        </p:par>
                      </p:childTnLst>
                    </p:cTn>
                  </p:par>
                </p:childTnLst>
              </p:cTn>
              <p:nextCondLst>
                <p:cond evt="onClick" delay="0">
                  <p:tgtEl>
                    <p:spTgt spid="14340"/>
                  </p:tgtEl>
                </p:cond>
              </p:nextCondLst>
            </p:seq>
            <p:video>
              <p:cMediaNode>
                <p:cTn id="7" fill="hold" display="0">
                  <p:stCondLst>
                    <p:cond delay="indefinite"/>
                  </p:stCondLst>
                  <p:endCondLst>
                    <p:cond evt="onNext" delay="0">
                      <p:tgtEl>
                        <p:sldTgt/>
                      </p:tgtEl>
                    </p:cond>
                    <p:cond evt="onPrev" delay="0">
                      <p:tgtEl>
                        <p:sldTgt/>
                      </p:tgtEl>
                    </p:cond>
                  </p:endCondLst>
                </p:cTn>
                <p:tgtEl>
                  <p:spTgt spid="14340"/>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029"/>
          <p:cNvSpPr txBox="1">
            <a:spLocks noChangeArrowheads="1"/>
          </p:cNvSpPr>
          <p:nvPr/>
        </p:nvSpPr>
        <p:spPr bwMode="auto">
          <a:xfrm>
            <a:off x="2022475" y="180975"/>
            <a:ext cx="4422775" cy="523875"/>
          </a:xfrm>
          <a:prstGeom prst="rect">
            <a:avLst/>
          </a:prstGeom>
          <a:noFill/>
          <a:ln w="9525">
            <a:no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eaLnBrk="1" fontAlgn="base" hangingPunct="1">
              <a:spcBef>
                <a:spcPct val="0"/>
              </a:spcBef>
              <a:spcAft>
                <a:spcPct val="0"/>
              </a:spcAft>
            </a:pPr>
            <a:r>
              <a:rPr lang="en-US" sz="3800" smtClean="0">
                <a:solidFill>
                  <a:srgbClr val="0D0D0D"/>
                </a:solidFill>
                <a:latin typeface="Helvetica" charset="0"/>
              </a:rPr>
              <a:t>Ed Hawrot</a:t>
            </a:r>
            <a:endParaRPr lang="en-US" sz="1000" smtClean="0">
              <a:solidFill>
                <a:srgbClr val="0D0D0D"/>
              </a:solidFill>
              <a:latin typeface="Helvetica" charset="0"/>
            </a:endParaRPr>
          </a:p>
          <a:p>
            <a:pPr algn="ctr" defTabSz="914400" eaLnBrk="1" fontAlgn="base" hangingPunct="1">
              <a:spcBef>
                <a:spcPct val="0"/>
              </a:spcBef>
              <a:spcAft>
                <a:spcPct val="0"/>
              </a:spcAft>
            </a:pPr>
            <a:endParaRPr lang="en-US" sz="1000" smtClean="0">
              <a:solidFill>
                <a:srgbClr val="0D0D0D"/>
              </a:solidFill>
              <a:latin typeface="Helvetica" charset="0"/>
            </a:endParaRPr>
          </a:p>
        </p:txBody>
      </p:sp>
      <p:grpSp>
        <p:nvGrpSpPr>
          <p:cNvPr id="14339" name="Group 47"/>
          <p:cNvGrpSpPr>
            <a:grpSpLocks/>
          </p:cNvGrpSpPr>
          <p:nvPr/>
        </p:nvGrpSpPr>
        <p:grpSpPr bwMode="auto">
          <a:xfrm>
            <a:off x="5367338" y="2600325"/>
            <a:ext cx="3698875" cy="4295775"/>
            <a:chOff x="701928" y="2596393"/>
            <a:chExt cx="3701119" cy="4296951"/>
          </a:xfrm>
        </p:grpSpPr>
        <p:sp>
          <p:nvSpPr>
            <p:cNvPr id="14354" name="TextBox 28"/>
            <p:cNvSpPr txBox="1">
              <a:spLocks noChangeArrowheads="1"/>
            </p:cNvSpPr>
            <p:nvPr/>
          </p:nvSpPr>
          <p:spPr bwMode="auto">
            <a:xfrm>
              <a:off x="979622" y="2596393"/>
              <a:ext cx="2815623" cy="92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prstClr val="black"/>
                  </a:solidFill>
                </a:rPr>
                <a:t>Nicotine Addiction</a:t>
              </a:r>
            </a:p>
            <a:p>
              <a:pPr eaLnBrk="1" fontAlgn="base" hangingPunct="1">
                <a:spcBef>
                  <a:spcPct val="0"/>
                </a:spcBef>
                <a:spcAft>
                  <a:spcPct val="0"/>
                </a:spcAft>
              </a:pPr>
              <a:r>
                <a:rPr lang="en-US" sz="1800" smtClean="0">
                  <a:solidFill>
                    <a:prstClr val="black"/>
                  </a:solidFill>
                </a:rPr>
                <a:t>Alzheimer</a:t>
              </a:r>
              <a:r>
                <a:rPr lang="ja-JP" altLang="en-US" sz="1800" smtClean="0">
                  <a:solidFill>
                    <a:prstClr val="black"/>
                  </a:solidFill>
                </a:rPr>
                <a:t>’</a:t>
              </a:r>
              <a:r>
                <a:rPr lang="en-US" sz="1800" smtClean="0">
                  <a:solidFill>
                    <a:prstClr val="black"/>
                  </a:solidFill>
                </a:rPr>
                <a:t>s Disease</a:t>
              </a:r>
            </a:p>
            <a:p>
              <a:pPr eaLnBrk="1" fontAlgn="base" hangingPunct="1">
                <a:spcBef>
                  <a:spcPct val="0"/>
                </a:spcBef>
                <a:spcAft>
                  <a:spcPct val="0"/>
                </a:spcAft>
              </a:pPr>
              <a:r>
                <a:rPr lang="en-US" sz="1800" smtClean="0">
                  <a:solidFill>
                    <a:prstClr val="black"/>
                  </a:solidFill>
                </a:rPr>
                <a:t>Pain and spinal analgesia</a:t>
              </a:r>
            </a:p>
          </p:txBody>
        </p:sp>
        <p:cxnSp>
          <p:nvCxnSpPr>
            <p:cNvPr id="31" name="Straight Arrow Connector 30"/>
            <p:cNvCxnSpPr/>
            <p:nvPr/>
          </p:nvCxnSpPr>
          <p:spPr>
            <a:xfrm rot="5400000">
              <a:off x="1945006" y="3792901"/>
              <a:ext cx="635174" cy="1588"/>
            </a:xfrm>
            <a:prstGeom prst="straightConnector1">
              <a:avLst/>
            </a:prstGeom>
            <a:ln w="57150" cap="flat" cmpd="sng" algn="ctr">
              <a:solidFill>
                <a:schemeClr val="accent2">
                  <a:lumMod val="75000"/>
                </a:schemeClr>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rot="5400000">
              <a:off x="1944212" y="5176787"/>
              <a:ext cx="636761" cy="1588"/>
            </a:xfrm>
            <a:prstGeom prst="straightConnector1">
              <a:avLst/>
            </a:prstGeom>
            <a:ln w="57150" cap="flat" cmpd="sng" algn="ctr">
              <a:solidFill>
                <a:schemeClr val="accent2">
                  <a:lumMod val="75000"/>
                </a:schemeClr>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14357" name="TextBox 33"/>
            <p:cNvSpPr txBox="1">
              <a:spLocks noChangeArrowheads="1"/>
            </p:cNvSpPr>
            <p:nvPr/>
          </p:nvSpPr>
          <p:spPr bwMode="auto">
            <a:xfrm>
              <a:off x="701928" y="5415835"/>
              <a:ext cx="3701119" cy="147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prstClr val="black"/>
                  </a:solidFill>
                </a:rPr>
                <a:t>Using mass spectrometry based </a:t>
              </a:r>
            </a:p>
            <a:p>
              <a:pPr eaLnBrk="1" fontAlgn="base" hangingPunct="1">
                <a:spcBef>
                  <a:spcPct val="0"/>
                </a:spcBef>
                <a:spcAft>
                  <a:spcPct val="0"/>
                </a:spcAft>
              </a:pPr>
              <a:r>
                <a:rPr lang="en-US" sz="1800" smtClean="0">
                  <a:solidFill>
                    <a:prstClr val="black"/>
                  </a:solidFill>
                </a:rPr>
                <a:t>proteomics approaches to identify </a:t>
              </a:r>
            </a:p>
            <a:p>
              <a:pPr eaLnBrk="1" fontAlgn="base" hangingPunct="1">
                <a:spcBef>
                  <a:spcPct val="0"/>
                </a:spcBef>
                <a:spcAft>
                  <a:spcPct val="0"/>
                </a:spcAft>
              </a:pPr>
              <a:r>
                <a:rPr lang="en-US" sz="1800" smtClean="0">
                  <a:solidFill>
                    <a:prstClr val="black"/>
                  </a:solidFill>
                </a:rPr>
                <a:t>the cytoplasmic interactomes of </a:t>
              </a:r>
            </a:p>
            <a:p>
              <a:pPr eaLnBrk="1" fontAlgn="base" hangingPunct="1">
                <a:spcBef>
                  <a:spcPct val="0"/>
                </a:spcBef>
                <a:spcAft>
                  <a:spcPct val="0"/>
                </a:spcAft>
              </a:pPr>
              <a:r>
                <a:rPr lang="en-US" sz="1800" smtClean="0">
                  <a:solidFill>
                    <a:prstClr val="black"/>
                  </a:solidFill>
                </a:rPr>
                <a:t>presynaptic and postsynaptic </a:t>
              </a:r>
            </a:p>
            <a:p>
              <a:pPr eaLnBrk="1" fontAlgn="base" hangingPunct="1">
                <a:spcBef>
                  <a:spcPct val="0"/>
                </a:spcBef>
                <a:spcAft>
                  <a:spcPct val="0"/>
                </a:spcAft>
              </a:pPr>
              <a:r>
                <a:rPr lang="en-US" sz="1800" smtClean="0">
                  <a:solidFill>
                    <a:prstClr val="black"/>
                  </a:solidFill>
                </a:rPr>
                <a:t>nicotinic receptors.</a:t>
              </a:r>
            </a:p>
          </p:txBody>
        </p:sp>
      </p:grpSp>
      <p:cxnSp>
        <p:nvCxnSpPr>
          <p:cNvPr id="38" name="Straight Connector 37"/>
          <p:cNvCxnSpPr>
            <a:cxnSpLocks noChangeShapeType="1"/>
          </p:cNvCxnSpPr>
          <p:nvPr/>
        </p:nvCxnSpPr>
        <p:spPr bwMode="auto">
          <a:xfrm rot="5400000">
            <a:off x="3028950" y="4581525"/>
            <a:ext cx="3944938" cy="1588"/>
          </a:xfrm>
          <a:prstGeom prst="line">
            <a:avLst/>
          </a:prstGeom>
          <a:noFill/>
          <a:ln w="38100">
            <a:solidFill>
              <a:schemeClr val="accent1"/>
            </a:solidFill>
            <a:round/>
            <a:headEnd/>
            <a:tailEnd/>
          </a:ln>
          <a:effectLst>
            <a:outerShdw dist="20000" dir="5400000" rotWithShape="0">
              <a:srgbClr val="808080">
                <a:alpha val="37999"/>
              </a:srgbClr>
            </a:outerShdw>
          </a:effectLst>
        </p:spPr>
      </p:cxnSp>
      <p:grpSp>
        <p:nvGrpSpPr>
          <p:cNvPr id="14341" name="Group 46"/>
          <p:cNvGrpSpPr>
            <a:grpSpLocks/>
          </p:cNvGrpSpPr>
          <p:nvPr/>
        </p:nvGrpSpPr>
        <p:grpSpPr bwMode="auto">
          <a:xfrm>
            <a:off x="5562600" y="3665538"/>
            <a:ext cx="2895600" cy="1535112"/>
            <a:chOff x="914400" y="2806908"/>
            <a:chExt cx="2895600" cy="1536492"/>
          </a:xfrm>
        </p:grpSpPr>
        <p:pic>
          <p:nvPicPr>
            <p:cNvPr id="14350" name="Picture 21" descr="09CAE0YGIWCAH0235FCA4DFCOYCAT1IKBDCA5DAPS8CAQ2W7TRCAOIWI93CAPMBJABCALS6PH3CANFZ1VCCAACFY3RCAY0WERTCAP4ASD2CA3B24L9CAQQMQ4DCA8I6QOOCAH8NG6TCA2G6KVWCAD92GL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806908"/>
              <a:ext cx="857250" cy="997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22" descr="44-16836HiSeq_Render_Front_CopyRight2010.jpg"/>
            <p:cNvPicPr>
              <a:picLocks noChangeAspect="1"/>
            </p:cNvPicPr>
            <p:nvPr/>
          </p:nvPicPr>
          <p:blipFill>
            <a:blip r:embed="rId4">
              <a:extLst>
                <a:ext uri="{28A0092B-C50C-407E-A947-70E740481C1C}">
                  <a14:useLocalDpi xmlns:a14="http://schemas.microsoft.com/office/drawing/2010/main" val="0"/>
                </a:ext>
              </a:extLst>
            </a:blip>
            <a:srcRect r="2129" b="10464"/>
            <a:stretch>
              <a:fillRect/>
            </a:stretch>
          </p:blipFill>
          <p:spPr bwMode="auto">
            <a:xfrm>
              <a:off x="2438400" y="2868024"/>
              <a:ext cx="1371600" cy="93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2" name="TextBox 23"/>
            <p:cNvSpPr txBox="1">
              <a:spLocks noChangeArrowheads="1"/>
            </p:cNvSpPr>
            <p:nvPr/>
          </p:nvSpPr>
          <p:spPr bwMode="auto">
            <a:xfrm>
              <a:off x="2362200" y="3758625"/>
              <a:ext cx="14446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prstClr val="black"/>
                  </a:solidFill>
                </a:rPr>
                <a:t>DNA Sequence</a:t>
              </a:r>
            </a:p>
            <a:p>
              <a:pPr algn="ctr" eaLnBrk="1" fontAlgn="base" hangingPunct="1">
                <a:spcBef>
                  <a:spcPct val="0"/>
                </a:spcBef>
                <a:spcAft>
                  <a:spcPct val="0"/>
                </a:spcAft>
              </a:pPr>
              <a:r>
                <a:rPr lang="en-US" sz="1600" b="1" smtClean="0">
                  <a:solidFill>
                    <a:prstClr val="black"/>
                  </a:solidFill>
                </a:rPr>
                <a:t>Data</a:t>
              </a:r>
            </a:p>
          </p:txBody>
        </p:sp>
        <p:sp>
          <p:nvSpPr>
            <p:cNvPr id="14353" name="TextBox 25"/>
            <p:cNvSpPr txBox="1">
              <a:spLocks noChangeArrowheads="1"/>
            </p:cNvSpPr>
            <p:nvPr/>
          </p:nvSpPr>
          <p:spPr bwMode="auto">
            <a:xfrm>
              <a:off x="914400" y="3758625"/>
              <a:ext cx="11879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prstClr val="black"/>
                  </a:solidFill>
                </a:rPr>
                <a:t>Proteomics </a:t>
              </a:r>
            </a:p>
            <a:p>
              <a:pPr algn="ctr" eaLnBrk="1" fontAlgn="base" hangingPunct="1">
                <a:spcBef>
                  <a:spcPct val="0"/>
                </a:spcBef>
                <a:spcAft>
                  <a:spcPct val="0"/>
                </a:spcAft>
              </a:pPr>
              <a:r>
                <a:rPr lang="en-US" sz="1600" b="1" smtClean="0">
                  <a:solidFill>
                    <a:prstClr val="black"/>
                  </a:solidFill>
                </a:rPr>
                <a:t>Data</a:t>
              </a:r>
            </a:p>
          </p:txBody>
        </p:sp>
      </p:grpSp>
      <p:pic>
        <p:nvPicPr>
          <p:cNvPr id="1434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 y="4178300"/>
            <a:ext cx="4897438" cy="267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39"/>
          <p:cNvSpPr txBox="1">
            <a:spLocks noChangeArrowheads="1"/>
          </p:cNvSpPr>
          <p:nvPr/>
        </p:nvSpPr>
        <p:spPr bwMode="auto">
          <a:xfrm>
            <a:off x="265113" y="6184900"/>
            <a:ext cx="2171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prstClr val="black"/>
                </a:solidFill>
              </a:rPr>
              <a:t>Before Denervation</a:t>
            </a:r>
          </a:p>
        </p:txBody>
      </p:sp>
      <p:sp>
        <p:nvSpPr>
          <p:cNvPr id="14344" name="TextBox 40"/>
          <p:cNvSpPr txBox="1">
            <a:spLocks noChangeArrowheads="1"/>
          </p:cNvSpPr>
          <p:nvPr/>
        </p:nvSpPr>
        <p:spPr bwMode="auto">
          <a:xfrm>
            <a:off x="2501900" y="6192838"/>
            <a:ext cx="1981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prstClr val="black"/>
                </a:solidFill>
              </a:rPr>
              <a:t>After Denervation</a:t>
            </a:r>
          </a:p>
        </p:txBody>
      </p:sp>
      <p:sp>
        <p:nvSpPr>
          <p:cNvPr id="14345" name="TextBox 46"/>
          <p:cNvSpPr txBox="1">
            <a:spLocks noChangeArrowheads="1"/>
          </p:cNvSpPr>
          <p:nvPr/>
        </p:nvSpPr>
        <p:spPr bwMode="auto">
          <a:xfrm>
            <a:off x="465138" y="2638425"/>
            <a:ext cx="42624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buFontTx/>
              <a:buChar char="-"/>
            </a:pPr>
            <a:r>
              <a:rPr lang="en-US" sz="1800" smtClean="0">
                <a:solidFill>
                  <a:prstClr val="black"/>
                </a:solidFill>
              </a:rPr>
              <a:t>Using </a:t>
            </a:r>
            <a:r>
              <a:rPr lang="en-US" sz="1800" i="1" smtClean="0">
                <a:solidFill>
                  <a:prstClr val="black"/>
                </a:solidFill>
              </a:rPr>
              <a:t>Xenopus</a:t>
            </a:r>
            <a:r>
              <a:rPr lang="en-US" sz="1800" smtClean="0">
                <a:solidFill>
                  <a:prstClr val="black"/>
                </a:solidFill>
              </a:rPr>
              <a:t> expression and voltage</a:t>
            </a:r>
          </a:p>
          <a:p>
            <a:pPr eaLnBrk="1" fontAlgn="base" hangingPunct="1">
              <a:spcBef>
                <a:spcPct val="0"/>
              </a:spcBef>
              <a:spcAft>
                <a:spcPct val="0"/>
              </a:spcAft>
            </a:pPr>
            <a:r>
              <a:rPr lang="en-US" sz="1800" smtClean="0">
                <a:solidFill>
                  <a:prstClr val="black"/>
                </a:solidFill>
              </a:rPr>
              <a:t> clamp recording for site-mutagenesis</a:t>
            </a:r>
          </a:p>
          <a:p>
            <a:pPr eaLnBrk="1" fontAlgn="base" hangingPunct="1">
              <a:spcBef>
                <a:spcPct val="0"/>
              </a:spcBef>
              <a:spcAft>
                <a:spcPct val="0"/>
              </a:spcAft>
            </a:pPr>
            <a:r>
              <a:rPr lang="en-US" sz="1800" smtClean="0">
                <a:solidFill>
                  <a:prstClr val="black"/>
                </a:solidFill>
              </a:rPr>
              <a:t> studies of nAChR subunits.</a:t>
            </a:r>
          </a:p>
        </p:txBody>
      </p:sp>
      <p:sp>
        <p:nvSpPr>
          <p:cNvPr id="14346" name="TextBox 47"/>
          <p:cNvSpPr txBox="1">
            <a:spLocks noChangeArrowheads="1"/>
          </p:cNvSpPr>
          <p:nvPr/>
        </p:nvSpPr>
        <p:spPr bwMode="auto">
          <a:xfrm>
            <a:off x="417513" y="3568700"/>
            <a:ext cx="46466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prstClr val="black"/>
                </a:solidFill>
              </a:rPr>
              <a:t>- Using a knock-in mouse with an </a:t>
            </a:r>
          </a:p>
          <a:p>
            <a:pPr eaLnBrk="1" fontAlgn="base" hangingPunct="1">
              <a:spcBef>
                <a:spcPct val="0"/>
              </a:spcBef>
              <a:spcAft>
                <a:spcPct val="0"/>
              </a:spcAft>
            </a:pPr>
            <a:r>
              <a:rPr lang="en-US" sz="1800" smtClean="0">
                <a:solidFill>
                  <a:prstClr val="black"/>
                </a:solidFill>
                <a:latin typeface="Symbol" charset="0"/>
              </a:rPr>
              <a:t>a</a:t>
            </a:r>
            <a:r>
              <a:rPr lang="en-US" sz="1800" smtClean="0">
                <a:solidFill>
                  <a:prstClr val="black"/>
                </a:solidFill>
              </a:rPr>
              <a:t>-bungarotoxin-sensitive </a:t>
            </a:r>
            <a:r>
              <a:rPr lang="en-US" sz="1800" smtClean="0">
                <a:solidFill>
                  <a:prstClr val="black"/>
                </a:solidFill>
                <a:latin typeface="Symbol" charset="0"/>
              </a:rPr>
              <a:t>a</a:t>
            </a:r>
            <a:r>
              <a:rPr lang="en-US" sz="1800" smtClean="0">
                <a:solidFill>
                  <a:prstClr val="black"/>
                </a:solidFill>
              </a:rPr>
              <a:t>3 subunit to</a:t>
            </a:r>
          </a:p>
          <a:p>
            <a:pPr eaLnBrk="1" fontAlgn="base" hangingPunct="1">
              <a:spcBef>
                <a:spcPct val="0"/>
              </a:spcBef>
              <a:spcAft>
                <a:spcPct val="0"/>
              </a:spcAft>
            </a:pPr>
            <a:r>
              <a:rPr lang="en-US" sz="1800" smtClean="0">
                <a:solidFill>
                  <a:prstClr val="black"/>
                </a:solidFill>
              </a:rPr>
              <a:t>study neuronal nAChRs in the SCG &amp; CNS.</a:t>
            </a:r>
          </a:p>
        </p:txBody>
      </p:sp>
      <p:pic>
        <p:nvPicPr>
          <p:cNvPr id="1434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2250" y="180975"/>
            <a:ext cx="26320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8" name="Picture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2550" y="115888"/>
            <a:ext cx="1787525"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2022475" y="893763"/>
            <a:ext cx="4903788" cy="1846262"/>
          </a:xfrm>
          <a:prstGeom prst="rect">
            <a:avLst/>
          </a:prstGeom>
          <a:no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mtClean="0">
                <a:solidFill>
                  <a:srgbClr val="0D0D0D"/>
                </a:solidFill>
                <a:latin typeface="Helvetica" charset="0"/>
              </a:rPr>
              <a:t>Exploring the structure of neuronal nicotinic acetylcholine receptors and their function in the central nervous system.</a:t>
            </a:r>
          </a:p>
          <a:p>
            <a:pPr eaLnBrk="1" fontAlgn="base" hangingPunct="1">
              <a:spcBef>
                <a:spcPct val="0"/>
              </a:spcBef>
              <a:spcAft>
                <a:spcPct val="0"/>
              </a:spcAft>
            </a:pPr>
            <a:endParaRPr lang="en-US" sz="1800" smtClean="0">
              <a:solidFill>
                <a:prstClr val="black"/>
              </a:solidFill>
            </a:endParaRPr>
          </a:p>
        </p:txBody>
      </p:sp>
    </p:spTree>
    <p:extLst>
      <p:ext uri="{BB962C8B-B14F-4D97-AF65-F5344CB8AC3E}">
        <p14:creationId xmlns:p14="http://schemas.microsoft.com/office/powerpoint/2010/main" val="401130598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62024" y="408589"/>
            <a:ext cx="4343400" cy="566738"/>
          </a:xfrm>
        </p:spPr>
        <p:txBody>
          <a:bodyPr>
            <a:noAutofit/>
          </a:bodyPr>
          <a:lstStyle/>
          <a:p>
            <a:pPr algn="ctr"/>
            <a:r>
              <a:rPr lang="en-US" sz="3600" b="0" dirty="0" smtClean="0"/>
              <a:t/>
            </a:r>
            <a:br>
              <a:rPr lang="en-US" sz="3600" b="0" dirty="0" smtClean="0"/>
            </a:br>
            <a:r>
              <a:rPr lang="en-US" sz="3600" b="0" dirty="0" smtClean="0"/>
              <a:t>Vision and the Brain</a:t>
            </a:r>
            <a:endParaRPr lang="en-US" sz="3600" b="0" dirty="0"/>
          </a:p>
        </p:txBody>
      </p:sp>
      <p:sp>
        <p:nvSpPr>
          <p:cNvPr id="6" name="Text Placeholder 5"/>
          <p:cNvSpPr>
            <a:spLocks noGrp="1"/>
          </p:cNvSpPr>
          <p:nvPr>
            <p:ph type="body" sz="half" idx="2"/>
          </p:nvPr>
        </p:nvSpPr>
        <p:spPr>
          <a:xfrm>
            <a:off x="228600" y="4191000"/>
            <a:ext cx="8915400" cy="2590800"/>
          </a:xfrm>
        </p:spPr>
        <p:txBody>
          <a:bodyPr>
            <a:noAutofit/>
          </a:bodyPr>
          <a:lstStyle/>
          <a:p>
            <a:pPr>
              <a:buFont typeface="Arial" pitchFamily="34" charset="0"/>
              <a:buChar char="•"/>
            </a:pPr>
            <a:r>
              <a:rPr lang="en-US" sz="2300" dirty="0" smtClean="0"/>
              <a:t> What roles do the many visual brain areas play in perception?  </a:t>
            </a:r>
          </a:p>
          <a:p>
            <a:pPr>
              <a:buFont typeface="Arial" pitchFamily="34" charset="0"/>
              <a:buChar char="•"/>
            </a:pPr>
            <a:r>
              <a:rPr lang="en-US" sz="2300" dirty="0" smtClean="0"/>
              <a:t> How does perception depend on interactions between neurons in the same and different areas?  </a:t>
            </a:r>
          </a:p>
          <a:p>
            <a:pPr>
              <a:buFont typeface="Arial" pitchFamily="34" charset="0"/>
              <a:buChar char="•"/>
            </a:pPr>
            <a:r>
              <a:rPr lang="en-US" sz="2300" dirty="0" smtClean="0"/>
              <a:t> Is brain connectivity functionally dynamic to serve behavioral demands?</a:t>
            </a:r>
          </a:p>
          <a:p>
            <a:pPr>
              <a:buFont typeface="Arial" pitchFamily="34" charset="0"/>
              <a:buChar char="•"/>
            </a:pPr>
            <a:r>
              <a:rPr lang="en-US" sz="2300" dirty="0" smtClean="0"/>
              <a:t> How does the brain parse neural signals in time?  What role is played by the frequent movements of the eyes?</a:t>
            </a:r>
            <a:endParaRPr lang="en-US" sz="2300" dirty="0"/>
          </a:p>
        </p:txBody>
      </p:sp>
      <p:pic>
        <p:nvPicPr>
          <p:cNvPr id="1026" name="Picture 2"/>
          <p:cNvPicPr>
            <a:picLocks noChangeAspect="1" noChangeArrowheads="1"/>
          </p:cNvPicPr>
          <p:nvPr/>
        </p:nvPicPr>
        <p:blipFill>
          <a:blip r:embed="rId2" cstate="print"/>
          <a:srcRect l="1194" t="17315" r="1194" b="6420"/>
          <a:stretch>
            <a:fillRect/>
          </a:stretch>
        </p:blipFill>
        <p:spPr bwMode="auto">
          <a:xfrm>
            <a:off x="2286000" y="1485900"/>
            <a:ext cx="4864360" cy="2590800"/>
          </a:xfrm>
          <a:prstGeom prst="rect">
            <a:avLst/>
          </a:prstGeom>
          <a:noFill/>
          <a:ln w="9525">
            <a:noFill/>
            <a:miter lim="800000"/>
            <a:headEnd/>
            <a:tailEnd/>
          </a:ln>
        </p:spPr>
      </p:pic>
      <p:pic>
        <p:nvPicPr>
          <p:cNvPr id="16" name="Picture 4" descr="http://www.cns.nyu.edu/~david/courses/perception/lecturenotes/what-where/visual-area-slides/Slide12.jpg"/>
          <p:cNvPicPr>
            <a:picLocks noChangeAspect="1" noChangeArrowheads="1"/>
          </p:cNvPicPr>
          <p:nvPr/>
        </p:nvPicPr>
        <p:blipFill>
          <a:blip r:embed="rId3" cstate="print"/>
          <a:srcRect l="17963" t="16271" r="16599" b="8646"/>
          <a:stretch>
            <a:fillRect/>
          </a:stretch>
        </p:blipFill>
        <p:spPr bwMode="auto">
          <a:xfrm>
            <a:off x="5705424" y="304800"/>
            <a:ext cx="3088115" cy="2362200"/>
          </a:xfrm>
          <a:prstGeom prst="rect">
            <a:avLst/>
          </a:prstGeom>
          <a:noFill/>
        </p:spPr>
      </p:pic>
      <p:pic>
        <p:nvPicPr>
          <p:cNvPr id="9" name="Picture 4"/>
          <p:cNvPicPr>
            <a:picLocks noChangeAspect="1" noChangeArrowheads="1"/>
          </p:cNvPicPr>
          <p:nvPr/>
        </p:nvPicPr>
        <p:blipFill>
          <a:blip r:embed="rId4" cstate="print"/>
          <a:srcRect/>
          <a:stretch>
            <a:fillRect/>
          </a:stretch>
        </p:blipFill>
        <p:spPr bwMode="auto">
          <a:xfrm>
            <a:off x="2057400" y="1369762"/>
            <a:ext cx="2270125" cy="1265737"/>
          </a:xfrm>
          <a:prstGeom prst="rect">
            <a:avLst/>
          </a:prstGeom>
          <a:noFill/>
          <a:ln>
            <a:noFill/>
          </a:ln>
          <a:effectLst/>
        </p:spPr>
      </p:pic>
      <p:pic>
        <p:nvPicPr>
          <p:cNvPr id="17" name="Picture 16" descr="#053_07-5-18.jpg"/>
          <p:cNvPicPr>
            <a:picLocks noChangeAspect="1"/>
          </p:cNvPicPr>
          <p:nvPr/>
        </p:nvPicPr>
        <p:blipFill>
          <a:blip r:embed="rId5" cstate="print"/>
          <a:stretch>
            <a:fillRect/>
          </a:stretch>
        </p:blipFill>
        <p:spPr>
          <a:xfrm>
            <a:off x="304800" y="228600"/>
            <a:ext cx="999522" cy="1493454"/>
          </a:xfrm>
          <a:prstGeom prst="rect">
            <a:avLst/>
          </a:prstGeom>
          <a:ln>
            <a:noFill/>
          </a:ln>
          <a:effectLst>
            <a:outerShdw blurRad="292100" dist="139700" dir="2700000" algn="tl" rotWithShape="0">
              <a:srgbClr val="333333">
                <a:alpha val="65000"/>
              </a:srgbClr>
            </a:outerShdw>
          </a:effectLst>
        </p:spPr>
      </p:pic>
      <p:sp>
        <p:nvSpPr>
          <p:cNvPr id="10" name="Title 3"/>
          <p:cNvSpPr txBox="1">
            <a:spLocks/>
          </p:cNvSpPr>
          <p:nvPr/>
        </p:nvSpPr>
        <p:spPr>
          <a:xfrm>
            <a:off x="143932" y="1922458"/>
            <a:ext cx="1216959" cy="566738"/>
          </a:xfrm>
          <a:prstGeom prst="rect">
            <a:avLst/>
          </a:prstGeom>
        </p:spPr>
        <p:txBody>
          <a:bodyPr vert="horz" lIns="91440" tIns="45720" rIns="91440" bIns="45720" rtlCol="0" anchor="b">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pPr algn="r"/>
            <a:r>
              <a:rPr lang="en-US" sz="2200" b="0" dirty="0" err="1" smtClean="0"/>
              <a:t>Paradiso</a:t>
            </a:r>
            <a:r>
              <a:rPr lang="en-US" sz="2200" b="0" dirty="0" smtClean="0"/>
              <a:t/>
            </a:r>
            <a:br>
              <a:rPr lang="en-US" sz="2200" b="0" dirty="0" smtClean="0"/>
            </a:br>
            <a:r>
              <a:rPr lang="en-US" sz="2200" b="0" dirty="0" smtClean="0"/>
              <a:t>Lab</a:t>
            </a:r>
            <a:endParaRPr lang="en-US" sz="2200" b="0" dirty="0"/>
          </a:p>
        </p:txBody>
      </p:sp>
    </p:spTree>
    <p:extLst>
      <p:ext uri="{BB962C8B-B14F-4D97-AF65-F5344CB8AC3E}">
        <p14:creationId xmlns:p14="http://schemas.microsoft.com/office/powerpoint/2010/main" val="97195269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70" name="Picture 86"/>
          <p:cNvPicPr>
            <a:picLocks noChangeAspect="1" noChangeArrowheads="1"/>
          </p:cNvPicPr>
          <p:nvPr/>
        </p:nvPicPr>
        <p:blipFill>
          <a:blip r:embed="rId3"/>
          <a:srcRect/>
          <a:stretch>
            <a:fillRect/>
          </a:stretch>
        </p:blipFill>
        <p:spPr bwMode="auto">
          <a:xfrm>
            <a:off x="558800" y="5103813"/>
            <a:ext cx="5011738" cy="1616075"/>
          </a:xfrm>
          <a:prstGeom prst="rect">
            <a:avLst/>
          </a:prstGeom>
          <a:noFill/>
          <a:ln w="9525">
            <a:noFill/>
            <a:miter lim="800000"/>
            <a:headEnd/>
            <a:tailEnd/>
          </a:ln>
          <a:effectLst/>
        </p:spPr>
      </p:pic>
      <p:grpSp>
        <p:nvGrpSpPr>
          <p:cNvPr id="2" name="Group 63"/>
          <p:cNvGrpSpPr>
            <a:grpSpLocks/>
          </p:cNvGrpSpPr>
          <p:nvPr/>
        </p:nvGrpSpPr>
        <p:grpSpPr bwMode="auto">
          <a:xfrm>
            <a:off x="2117725" y="1209675"/>
            <a:ext cx="2762250" cy="1389063"/>
            <a:chOff x="884" y="2691"/>
            <a:chExt cx="1740" cy="875"/>
          </a:xfrm>
        </p:grpSpPr>
        <p:pic>
          <p:nvPicPr>
            <p:cNvPr id="16430" name="Content Placeholder 3" descr="structure-03.tif"/>
            <p:cNvPicPr>
              <a:picLocks noChangeAspect="1"/>
            </p:cNvPicPr>
            <p:nvPr/>
          </p:nvPicPr>
          <p:blipFill>
            <a:blip r:embed="rId4"/>
            <a:srcRect l="-3554" t="7335" r="645" b="23659"/>
            <a:stretch>
              <a:fillRect/>
            </a:stretch>
          </p:blipFill>
          <p:spPr bwMode="auto">
            <a:xfrm>
              <a:off x="884" y="2691"/>
              <a:ext cx="1740" cy="875"/>
            </a:xfrm>
            <a:prstGeom prst="rect">
              <a:avLst/>
            </a:prstGeom>
            <a:noFill/>
            <a:ln w="9525">
              <a:noFill/>
              <a:miter lim="800000"/>
              <a:headEnd/>
              <a:tailEnd/>
            </a:ln>
          </p:spPr>
        </p:pic>
        <p:sp>
          <p:nvSpPr>
            <p:cNvPr id="311" name="Oval 310"/>
            <p:cNvSpPr>
              <a:spLocks noChangeAspect="1"/>
            </p:cNvSpPr>
            <p:nvPr/>
          </p:nvSpPr>
          <p:spPr>
            <a:xfrm>
              <a:off x="1828" y="3370"/>
              <a:ext cx="98" cy="98"/>
            </a:xfrm>
            <a:prstGeom prst="ellipse">
              <a:avLst/>
            </a:prstGeom>
            <a:solidFill>
              <a:srgbClr val="008000"/>
            </a:solidFill>
            <a:effectLst>
              <a:outerShdw blurRad="40000" dist="23000" dir="5400000" rotWithShape="0">
                <a:srgbClr val="000000">
                  <a:alpha val="35000"/>
                </a:srgbClr>
              </a:out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2" name="Oval 311"/>
            <p:cNvSpPr>
              <a:spLocks noChangeAspect="1"/>
            </p:cNvSpPr>
            <p:nvPr/>
          </p:nvSpPr>
          <p:spPr>
            <a:xfrm>
              <a:off x="1897" y="3394"/>
              <a:ext cx="98" cy="98"/>
            </a:xfrm>
            <a:prstGeom prst="ellipse">
              <a:avLst/>
            </a:prstGeom>
            <a:solidFill>
              <a:srgbClr val="0000FF"/>
            </a:solidFill>
            <a:effectLst>
              <a:outerShdw blurRad="40000" dist="23000" dir="5400000" rotWithShape="0">
                <a:srgbClr val="000000">
                  <a:alpha val="35000"/>
                </a:srgbClr>
              </a:out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3" name="Oval 312"/>
            <p:cNvSpPr>
              <a:spLocks noChangeAspect="1"/>
            </p:cNvSpPr>
            <p:nvPr/>
          </p:nvSpPr>
          <p:spPr>
            <a:xfrm>
              <a:off x="1589" y="3418"/>
              <a:ext cx="98" cy="98"/>
            </a:xfrm>
            <a:prstGeom prst="ellipse">
              <a:avLst/>
            </a:prstGeom>
            <a:solidFill>
              <a:srgbClr val="FF0000"/>
            </a:solidFill>
            <a:effectLst>
              <a:outerShdw blurRad="40000" dist="23000" dir="5400000" rotWithShape="0">
                <a:srgbClr val="000000">
                  <a:alpha val="35000"/>
                </a:srgbClr>
              </a:out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4" name="Oval 313"/>
            <p:cNvSpPr>
              <a:spLocks noChangeAspect="1"/>
            </p:cNvSpPr>
            <p:nvPr/>
          </p:nvSpPr>
          <p:spPr>
            <a:xfrm>
              <a:off x="1710" y="2739"/>
              <a:ext cx="98" cy="98"/>
            </a:xfrm>
            <a:prstGeom prst="ellipse">
              <a:avLst/>
            </a:prstGeom>
            <a:solidFill>
              <a:schemeClr val="accent6">
                <a:lumMod val="75000"/>
              </a:schemeClr>
            </a:solidFill>
            <a:effectLst>
              <a:outerShdw blurRad="40000" dist="23000" dir="5400000" rotWithShape="0">
                <a:srgbClr val="000000">
                  <a:alpha val="35000"/>
                </a:srgbClr>
              </a:out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8" name="Oval 317"/>
            <p:cNvSpPr>
              <a:spLocks noChangeAspect="1"/>
            </p:cNvSpPr>
            <p:nvPr/>
          </p:nvSpPr>
          <p:spPr>
            <a:xfrm>
              <a:off x="1524" y="2717"/>
              <a:ext cx="98" cy="98"/>
            </a:xfrm>
            <a:prstGeom prst="ellipse">
              <a:avLst/>
            </a:prstGeom>
            <a:solidFill>
              <a:srgbClr val="660066"/>
            </a:solidFill>
            <a:effectLst>
              <a:outerShdw blurRad="40000" dist="23000" dir="5400000" rotWithShape="0">
                <a:srgbClr val="000000">
                  <a:alpha val="35000"/>
                </a:srgbClr>
              </a:out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6388" name="Text Box 4"/>
          <p:cNvSpPr txBox="1">
            <a:spLocks noChangeArrowheads="1"/>
          </p:cNvSpPr>
          <p:nvPr/>
        </p:nvSpPr>
        <p:spPr bwMode="auto">
          <a:xfrm>
            <a:off x="4784725" y="1370013"/>
            <a:ext cx="4330700" cy="946150"/>
          </a:xfrm>
          <a:prstGeom prst="rect">
            <a:avLst/>
          </a:prstGeom>
          <a:noFill/>
          <a:ln w="9525">
            <a:noFill/>
            <a:miter lim="800000"/>
            <a:headEnd/>
            <a:tailEnd/>
          </a:ln>
          <a:effectLst/>
        </p:spPr>
        <p:txBody>
          <a:bodyPr wrap="none">
            <a:prstTxWarp prst="textNoShape">
              <a:avLst/>
            </a:prstTxWarp>
            <a:spAutoFit/>
          </a:bodyPr>
          <a:lstStyle/>
          <a:p>
            <a:pPr defTabSz="914400"/>
            <a:r>
              <a:rPr lang="en-US" sz="2800" b="1"/>
              <a:t>Alternative Splicing Creates </a:t>
            </a:r>
          </a:p>
          <a:p>
            <a:pPr defTabSz="914400"/>
            <a:r>
              <a:rPr lang="en-US" sz="2800" b="1"/>
              <a:t>Calcium Channel Diversity</a:t>
            </a:r>
          </a:p>
        </p:txBody>
      </p:sp>
      <p:sp>
        <p:nvSpPr>
          <p:cNvPr id="16427" name="Text Box 43"/>
          <p:cNvSpPr txBox="1">
            <a:spLocks noChangeArrowheads="1"/>
          </p:cNvSpPr>
          <p:nvPr/>
        </p:nvSpPr>
        <p:spPr bwMode="auto">
          <a:xfrm>
            <a:off x="50800" y="2836863"/>
            <a:ext cx="7126288" cy="1676400"/>
          </a:xfrm>
          <a:prstGeom prst="rect">
            <a:avLst/>
          </a:prstGeom>
          <a:noFill/>
          <a:ln w="9525">
            <a:noFill/>
            <a:miter lim="800000"/>
            <a:headEnd/>
            <a:tailEnd/>
          </a:ln>
          <a:effectLst/>
        </p:spPr>
        <p:txBody>
          <a:bodyPr>
            <a:prstTxWarp prst="textNoShape">
              <a:avLst/>
            </a:prstTxWarp>
            <a:spAutoFit/>
          </a:bodyPr>
          <a:lstStyle/>
          <a:p>
            <a:pPr defTabSz="914400"/>
            <a:r>
              <a:rPr lang="en-US" sz="2400" b="1"/>
              <a:t>effects of alternative splicing of Ca channel pre-mRNAs</a:t>
            </a:r>
            <a:endParaRPr lang="en-US" sz="2000" b="1"/>
          </a:p>
          <a:p>
            <a:pPr defTabSz="914400"/>
            <a:r>
              <a:rPr lang="en-US" sz="2000" b="1"/>
              <a:t> - on Ca channel binding partners?</a:t>
            </a:r>
          </a:p>
          <a:p>
            <a:pPr defTabSz="914400"/>
            <a:r>
              <a:rPr lang="en-US" sz="2000" b="1"/>
              <a:t> - on Ca channel kinetics?</a:t>
            </a:r>
          </a:p>
          <a:p>
            <a:pPr defTabSz="914400"/>
            <a:r>
              <a:rPr lang="en-US" sz="2000" b="1"/>
              <a:t> - on synaptic plasticity?</a:t>
            </a:r>
          </a:p>
          <a:p>
            <a:pPr defTabSz="914400"/>
            <a:endParaRPr lang="en-US" sz="2000" b="1"/>
          </a:p>
        </p:txBody>
      </p:sp>
      <p:pic>
        <p:nvPicPr>
          <p:cNvPr id="16428" name="Picture 321" descr="structure-17.eps"/>
          <p:cNvPicPr>
            <a:picLocks noChangeAspect="1"/>
          </p:cNvPicPr>
          <p:nvPr/>
        </p:nvPicPr>
        <p:blipFill>
          <a:blip r:embed="rId5"/>
          <a:srcRect t="17180" b="50000"/>
          <a:stretch>
            <a:fillRect/>
          </a:stretch>
        </p:blipFill>
        <p:spPr bwMode="auto">
          <a:xfrm>
            <a:off x="2574925" y="657225"/>
            <a:ext cx="4829175" cy="500063"/>
          </a:xfrm>
          <a:prstGeom prst="rect">
            <a:avLst/>
          </a:prstGeom>
          <a:noFill/>
          <a:ln w="9525">
            <a:noFill/>
            <a:miter lim="800000"/>
            <a:headEnd/>
            <a:tailEnd/>
          </a:ln>
        </p:spPr>
      </p:pic>
      <p:sp>
        <p:nvSpPr>
          <p:cNvPr id="16450" name="Text Box 66"/>
          <p:cNvSpPr txBox="1">
            <a:spLocks noChangeArrowheads="1"/>
          </p:cNvSpPr>
          <p:nvPr/>
        </p:nvSpPr>
        <p:spPr bwMode="auto">
          <a:xfrm>
            <a:off x="5934075" y="4513263"/>
            <a:ext cx="3238500" cy="1920875"/>
          </a:xfrm>
          <a:prstGeom prst="rect">
            <a:avLst/>
          </a:prstGeom>
          <a:noFill/>
          <a:ln w="9525">
            <a:noFill/>
            <a:miter lim="800000"/>
            <a:headEnd/>
            <a:tailEnd/>
          </a:ln>
          <a:effectLst/>
        </p:spPr>
        <p:txBody>
          <a:bodyPr>
            <a:prstTxWarp prst="textNoShape">
              <a:avLst/>
            </a:prstTxWarp>
            <a:spAutoFit/>
          </a:bodyPr>
          <a:lstStyle/>
          <a:p>
            <a:pPr defTabSz="914400"/>
            <a:r>
              <a:rPr lang="en-US" sz="2000" b="1"/>
              <a:t>cloned &amp; native Ca channels</a:t>
            </a:r>
          </a:p>
          <a:p>
            <a:pPr defTabSz="914400"/>
            <a:r>
              <a:rPr lang="en-US" sz="2000" b="1"/>
              <a:t>knock-in mice</a:t>
            </a:r>
          </a:p>
          <a:p>
            <a:pPr defTabSz="914400"/>
            <a:r>
              <a:rPr lang="en-US" sz="2000" b="1"/>
              <a:t>electrophysiology</a:t>
            </a:r>
          </a:p>
          <a:p>
            <a:pPr defTabSz="914400"/>
            <a:r>
              <a:rPr lang="en-US" sz="2000" b="1"/>
              <a:t>mouse behavior</a:t>
            </a:r>
          </a:p>
          <a:p>
            <a:pPr defTabSz="914400"/>
            <a:r>
              <a:rPr lang="en-US" sz="2000" b="1"/>
              <a:t>molecular biology</a:t>
            </a:r>
          </a:p>
          <a:p>
            <a:pPr defTabSz="914400"/>
            <a:r>
              <a:rPr lang="en-US" sz="2000" b="1"/>
              <a:t>bioinformatics</a:t>
            </a:r>
          </a:p>
        </p:txBody>
      </p:sp>
      <p:sp>
        <p:nvSpPr>
          <p:cNvPr id="16451" name="Text Box 67"/>
          <p:cNvSpPr txBox="1">
            <a:spLocks noChangeArrowheads="1"/>
          </p:cNvSpPr>
          <p:nvPr/>
        </p:nvSpPr>
        <p:spPr bwMode="auto">
          <a:xfrm>
            <a:off x="3368675" y="60325"/>
            <a:ext cx="3046413" cy="579438"/>
          </a:xfrm>
          <a:prstGeom prst="rect">
            <a:avLst/>
          </a:prstGeom>
          <a:noFill/>
          <a:ln w="9525">
            <a:noFill/>
            <a:miter lim="800000"/>
            <a:headEnd/>
            <a:tailEnd/>
          </a:ln>
          <a:effectLst/>
        </p:spPr>
        <p:txBody>
          <a:bodyPr wrap="none">
            <a:prstTxWarp prst="textNoShape">
              <a:avLst/>
            </a:prstTxWarp>
            <a:spAutoFit/>
          </a:bodyPr>
          <a:lstStyle/>
          <a:p>
            <a:pPr defTabSz="914400"/>
            <a:r>
              <a:rPr lang="en-US" sz="3200" b="1"/>
              <a:t>Diane Lipscombe</a:t>
            </a:r>
          </a:p>
        </p:txBody>
      </p:sp>
      <p:pic>
        <p:nvPicPr>
          <p:cNvPr id="16452" name="Picture 7" descr="lab photo.jpg"/>
          <p:cNvPicPr>
            <a:picLocks noChangeAspect="1"/>
          </p:cNvPicPr>
          <p:nvPr/>
        </p:nvPicPr>
        <p:blipFill>
          <a:blip r:embed="rId6"/>
          <a:srcRect l="50272" t="13998" r="22852" b="40053"/>
          <a:stretch>
            <a:fillRect/>
          </a:stretch>
        </p:blipFill>
        <p:spPr bwMode="auto">
          <a:xfrm>
            <a:off x="101600" y="76200"/>
            <a:ext cx="1727200" cy="2214563"/>
          </a:xfrm>
          <a:prstGeom prst="rect">
            <a:avLst/>
          </a:prstGeom>
          <a:noFill/>
          <a:ln w="9525">
            <a:noFill/>
            <a:miter lim="800000"/>
            <a:headEnd/>
            <a:tailEnd/>
          </a:ln>
        </p:spPr>
      </p:pic>
      <p:sp>
        <p:nvSpPr>
          <p:cNvPr id="16471" name="Rectangle 87"/>
          <p:cNvSpPr>
            <a:spLocks noChangeArrowheads="1"/>
          </p:cNvSpPr>
          <p:nvPr/>
        </p:nvSpPr>
        <p:spPr bwMode="auto">
          <a:xfrm>
            <a:off x="101600" y="4344988"/>
            <a:ext cx="2670175" cy="1006475"/>
          </a:xfrm>
          <a:prstGeom prst="rect">
            <a:avLst/>
          </a:prstGeom>
          <a:noFill/>
          <a:ln w="9525">
            <a:noFill/>
            <a:miter lim="800000"/>
            <a:headEnd/>
            <a:tailEnd/>
          </a:ln>
          <a:effectLst/>
        </p:spPr>
        <p:txBody>
          <a:bodyPr>
            <a:prstTxWarp prst="textNoShape">
              <a:avLst/>
            </a:prstTxWarp>
            <a:spAutoFit/>
          </a:bodyPr>
          <a:lstStyle/>
          <a:p>
            <a:pPr defTabSz="914400"/>
            <a:r>
              <a:rPr lang="en-US" sz="2000"/>
              <a:t> </a:t>
            </a:r>
            <a:r>
              <a:rPr lang="en-US" sz="2000" b="1"/>
              <a:t>chronic pain</a:t>
            </a:r>
          </a:p>
          <a:p>
            <a:pPr defTabSz="914400"/>
            <a:r>
              <a:rPr lang="en-US" sz="2000" b="1"/>
              <a:t> bipolar disorder</a:t>
            </a:r>
          </a:p>
          <a:p>
            <a:pPr defTabSz="914400"/>
            <a:r>
              <a:rPr lang="en-US" sz="2000" b="1"/>
              <a:t> anxiety</a:t>
            </a:r>
          </a:p>
        </p:txBody>
      </p:sp>
      <p:grpSp>
        <p:nvGrpSpPr>
          <p:cNvPr id="3" name="Group 94"/>
          <p:cNvGrpSpPr>
            <a:grpSpLocks/>
          </p:cNvGrpSpPr>
          <p:nvPr/>
        </p:nvGrpSpPr>
        <p:grpSpPr bwMode="auto">
          <a:xfrm>
            <a:off x="4429125" y="3324225"/>
            <a:ext cx="1504950" cy="1741488"/>
            <a:chOff x="1302" y="888"/>
            <a:chExt cx="834" cy="1614"/>
          </a:xfrm>
        </p:grpSpPr>
        <p:graphicFrame>
          <p:nvGraphicFramePr>
            <p:cNvPr id="16479" name="Object 95"/>
            <p:cNvGraphicFramePr>
              <a:graphicFrameLocks noChangeAspect="1"/>
            </p:cNvGraphicFramePr>
            <p:nvPr/>
          </p:nvGraphicFramePr>
          <p:xfrm>
            <a:off x="1302" y="1628"/>
            <a:ext cx="820" cy="874"/>
          </p:xfrm>
          <a:graphic>
            <a:graphicData uri="http://schemas.openxmlformats.org/presentationml/2006/ole">
              <mc:AlternateContent xmlns:mc="http://schemas.openxmlformats.org/markup-compatibility/2006">
                <mc:Choice xmlns:v="urn:schemas-microsoft-com:vml" Requires="v">
                  <p:oleObj spid="_x0000_s46139" name="Graph" r:id="rId7" imgW="3350880" imgH="2776320" progId="">
                    <p:embed/>
                  </p:oleObj>
                </mc:Choice>
                <mc:Fallback>
                  <p:oleObj name="Graph" r:id="rId7" imgW="3350880" imgH="277632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l="13596" t="20811" r="5116" b="15381"/>
                        <a:stretch>
                          <a:fillRect/>
                        </a:stretch>
                      </p:blipFill>
                      <p:spPr bwMode="auto">
                        <a:xfrm>
                          <a:off x="1302" y="1628"/>
                          <a:ext cx="820" cy="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480" name="Object 96"/>
            <p:cNvGraphicFramePr>
              <a:graphicFrameLocks noChangeAspect="1"/>
            </p:cNvGraphicFramePr>
            <p:nvPr/>
          </p:nvGraphicFramePr>
          <p:xfrm>
            <a:off x="1305" y="888"/>
            <a:ext cx="831" cy="740"/>
          </p:xfrm>
          <a:graphic>
            <a:graphicData uri="http://schemas.openxmlformats.org/presentationml/2006/ole">
              <mc:AlternateContent xmlns:mc="http://schemas.openxmlformats.org/markup-compatibility/2006">
                <mc:Choice xmlns:v="urn:schemas-microsoft-com:vml" Requires="v">
                  <p:oleObj spid="_x0000_s46140" name="Graph" r:id="rId9" imgW="4265280" imgH="4014720" progId="">
                    <p:embed/>
                  </p:oleObj>
                </mc:Choice>
                <mc:Fallback>
                  <p:oleObj name="Graph" r:id="rId9" imgW="4265280" imgH="401472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l="10458" t="16054" r="24786" b="34599"/>
                        <a:stretch>
                          <a:fillRect/>
                        </a:stretch>
                      </p:blipFill>
                      <p:spPr bwMode="auto">
                        <a:xfrm>
                          <a:off x="1305" y="888"/>
                          <a:ext cx="831" cy="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smtClean="0"/>
              <a:t>Oancea</a:t>
            </a:r>
            <a:endParaRPr lang="en-US" sz="2800" dirty="0"/>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Content Placeholder 54"/>
          <p:cNvSpPr>
            <a:spLocks noGrp="1"/>
          </p:cNvSpPr>
          <p:nvPr>
            <p:ph sz="half" idx="2"/>
          </p:nvPr>
        </p:nvSpPr>
        <p:spPr>
          <a:xfrm>
            <a:off x="21957" y="1473673"/>
            <a:ext cx="9112839" cy="3552705"/>
          </a:xfrm>
        </p:spPr>
        <p:txBody>
          <a:bodyPr>
            <a:noAutofit/>
          </a:bodyPr>
          <a:lstStyle/>
          <a:p>
            <a:pPr>
              <a:buNone/>
            </a:pPr>
            <a:r>
              <a:rPr lang="en-US" sz="2400" b="1" u="sng" dirty="0" smtClean="0">
                <a:latin typeface="Constantia"/>
                <a:cs typeface="Constantia"/>
              </a:rPr>
              <a:t>Key Questions</a:t>
            </a:r>
          </a:p>
          <a:p>
            <a:pPr>
              <a:buNone/>
            </a:pPr>
            <a:endParaRPr lang="en-US" sz="2000" b="1" u="sng" dirty="0" smtClean="0">
              <a:latin typeface="Constantia"/>
              <a:cs typeface="Constantia"/>
            </a:endParaRPr>
          </a:p>
          <a:p>
            <a:pPr marL="228600" indent="-228600"/>
            <a:r>
              <a:rPr lang="en-US" sz="2000" dirty="0" smtClean="0">
                <a:latin typeface="Constantia"/>
                <a:cs typeface="Constantia"/>
              </a:rPr>
              <a:t>How do human skin cells “sense” ultraviolet light?</a:t>
            </a:r>
          </a:p>
          <a:p>
            <a:pPr marL="228600" indent="-228600"/>
            <a:endParaRPr lang="en-US" sz="2000" dirty="0" smtClean="0">
              <a:latin typeface="Constantia"/>
              <a:cs typeface="Constantia"/>
            </a:endParaRPr>
          </a:p>
          <a:p>
            <a:pPr marL="228600" indent="-228600"/>
            <a:r>
              <a:rPr lang="en-US" sz="2000" dirty="0" smtClean="0">
                <a:latin typeface="Constantia"/>
                <a:cs typeface="Constantia"/>
              </a:rPr>
              <a:t>Are light-activated receptors or ion channels functionally expressed in skin? </a:t>
            </a:r>
          </a:p>
          <a:p>
            <a:pPr marL="228600" indent="-228600"/>
            <a:endParaRPr lang="en-US" sz="2000" dirty="0" smtClean="0">
              <a:latin typeface="Constantia"/>
              <a:cs typeface="Constantia"/>
            </a:endParaRPr>
          </a:p>
          <a:p>
            <a:pPr marL="228600" indent="-228600"/>
            <a:r>
              <a:rPr lang="en-US" sz="2000" dirty="0" smtClean="0">
                <a:latin typeface="Constantia"/>
                <a:cs typeface="Constantia"/>
              </a:rPr>
              <a:t>What signaling pathways are activated by ultraviolet light?</a:t>
            </a:r>
          </a:p>
          <a:p>
            <a:pPr marL="228600" indent="-228600"/>
            <a:endParaRPr lang="en-US" sz="2000" dirty="0" smtClean="0">
              <a:latin typeface="Constantia"/>
              <a:cs typeface="Constantia"/>
            </a:endParaRPr>
          </a:p>
          <a:p>
            <a:pPr marL="228600" indent="-228600"/>
            <a:r>
              <a:rPr lang="en-US" sz="2000" dirty="0" smtClean="0">
                <a:latin typeface="Constantia"/>
                <a:cs typeface="Constantia"/>
              </a:rPr>
              <a:t>How do skin cells export and take up pigment? </a:t>
            </a:r>
            <a:endParaRPr lang="en-US" sz="2000" dirty="0">
              <a:latin typeface="Constantia"/>
              <a:cs typeface="Constantia"/>
            </a:endParaRPr>
          </a:p>
        </p:txBody>
      </p:sp>
      <p:grpSp>
        <p:nvGrpSpPr>
          <p:cNvPr id="2" name="Group 49"/>
          <p:cNvGrpSpPr/>
          <p:nvPr/>
        </p:nvGrpSpPr>
        <p:grpSpPr>
          <a:xfrm>
            <a:off x="5142714" y="4106495"/>
            <a:ext cx="3908621" cy="2749420"/>
            <a:chOff x="254269" y="3918934"/>
            <a:chExt cx="3693395" cy="2066650"/>
          </a:xfrm>
        </p:grpSpPr>
        <p:sp>
          <p:nvSpPr>
            <p:cNvPr id="9" name="Freeform 8"/>
            <p:cNvSpPr/>
            <p:nvPr/>
          </p:nvSpPr>
          <p:spPr bwMode="auto">
            <a:xfrm>
              <a:off x="1358035" y="4870188"/>
              <a:ext cx="1462832" cy="1115396"/>
            </a:xfrm>
            <a:custGeom>
              <a:avLst/>
              <a:gdLst>
                <a:gd name="connsiteX0" fmla="*/ 3089965 w 6608418"/>
                <a:gd name="connsiteY0" fmla="*/ 3522870 h 5667514"/>
                <a:gd name="connsiteX1" fmla="*/ 3089965 w 6608418"/>
                <a:gd name="connsiteY1" fmla="*/ 3443357 h 5667514"/>
                <a:gd name="connsiteX2" fmla="*/ 2718905 w 6608418"/>
                <a:gd name="connsiteY2" fmla="*/ 2316922 h 5667514"/>
                <a:gd name="connsiteX3" fmla="*/ 1618974 w 6608418"/>
                <a:gd name="connsiteY3" fmla="*/ 1667565 h 5667514"/>
                <a:gd name="connsiteX4" fmla="*/ 2586383 w 6608418"/>
                <a:gd name="connsiteY4" fmla="*/ 1879600 h 5667514"/>
                <a:gd name="connsiteX5" fmla="*/ 1804505 w 6608418"/>
                <a:gd name="connsiteY5" fmla="*/ 700157 h 5667514"/>
                <a:gd name="connsiteX6" fmla="*/ 2944192 w 6608418"/>
                <a:gd name="connsiteY6" fmla="*/ 1826592 h 5667514"/>
                <a:gd name="connsiteX7" fmla="*/ 2851426 w 6608418"/>
                <a:gd name="connsiteY7" fmla="*/ 713409 h 5667514"/>
                <a:gd name="connsiteX8" fmla="*/ 2493618 w 6608418"/>
                <a:gd name="connsiteY8" fmla="*/ 302592 h 5667514"/>
                <a:gd name="connsiteX9" fmla="*/ 2891183 w 6608418"/>
                <a:gd name="connsiteY9" fmla="*/ 474870 h 5667514"/>
                <a:gd name="connsiteX10" fmla="*/ 3050209 w 6608418"/>
                <a:gd name="connsiteY10" fmla="*/ 37548 h 5667514"/>
                <a:gd name="connsiteX11" fmla="*/ 3089965 w 6608418"/>
                <a:gd name="connsiteY11" fmla="*/ 700157 h 5667514"/>
                <a:gd name="connsiteX12" fmla="*/ 3195983 w 6608418"/>
                <a:gd name="connsiteY12" fmla="*/ 2197652 h 5667514"/>
                <a:gd name="connsiteX13" fmla="*/ 3580296 w 6608418"/>
                <a:gd name="connsiteY13" fmla="*/ 3443357 h 5667514"/>
                <a:gd name="connsiteX14" fmla="*/ 3951357 w 6608418"/>
                <a:gd name="connsiteY14" fmla="*/ 1323009 h 5667514"/>
                <a:gd name="connsiteX15" fmla="*/ 3553792 w 6608418"/>
                <a:gd name="connsiteY15" fmla="*/ 541131 h 5667514"/>
                <a:gd name="connsiteX16" fmla="*/ 3898348 w 6608418"/>
                <a:gd name="connsiteY16" fmla="*/ 753165 h 5667514"/>
                <a:gd name="connsiteX17" fmla="*/ 4150139 w 6608418"/>
                <a:gd name="connsiteY17" fmla="*/ 408609 h 5667514"/>
                <a:gd name="connsiteX18" fmla="*/ 4110383 w 6608418"/>
                <a:gd name="connsiteY18" fmla="*/ 1190487 h 5667514"/>
                <a:gd name="connsiteX19" fmla="*/ 4136887 w 6608418"/>
                <a:gd name="connsiteY19" fmla="*/ 2065131 h 5667514"/>
                <a:gd name="connsiteX20" fmla="*/ 4600713 w 6608418"/>
                <a:gd name="connsiteY20" fmla="*/ 1455531 h 5667514"/>
                <a:gd name="connsiteX21" fmla="*/ 4680226 w 6608418"/>
                <a:gd name="connsiteY21" fmla="*/ 779670 h 5667514"/>
                <a:gd name="connsiteX22" fmla="*/ 4746487 w 6608418"/>
                <a:gd name="connsiteY22" fmla="*/ 1482035 h 5667514"/>
                <a:gd name="connsiteX23" fmla="*/ 4971774 w 6608418"/>
                <a:gd name="connsiteY23" fmla="*/ 1455531 h 5667514"/>
                <a:gd name="connsiteX24" fmla="*/ 4017618 w 6608418"/>
                <a:gd name="connsiteY24" fmla="*/ 2422939 h 5667514"/>
                <a:gd name="connsiteX25" fmla="*/ 3832087 w 6608418"/>
                <a:gd name="connsiteY25" fmla="*/ 3522870 h 5667514"/>
                <a:gd name="connsiteX26" fmla="*/ 5091044 w 6608418"/>
                <a:gd name="connsiteY26" fmla="*/ 3244574 h 5667514"/>
                <a:gd name="connsiteX27" fmla="*/ 5395844 w 6608418"/>
                <a:gd name="connsiteY27" fmla="*/ 1667565 h 5667514"/>
                <a:gd name="connsiteX28" fmla="*/ 5488609 w 6608418"/>
                <a:gd name="connsiteY28" fmla="*/ 2701235 h 5667514"/>
                <a:gd name="connsiteX29" fmla="*/ 5846418 w 6608418"/>
                <a:gd name="connsiteY29" fmla="*/ 2091635 h 5667514"/>
                <a:gd name="connsiteX30" fmla="*/ 5448852 w 6608418"/>
                <a:gd name="connsiteY30" fmla="*/ 3297583 h 5667514"/>
                <a:gd name="connsiteX31" fmla="*/ 5276574 w 6608418"/>
                <a:gd name="connsiteY31" fmla="*/ 3496365 h 5667514"/>
                <a:gd name="connsiteX32" fmla="*/ 5554870 w 6608418"/>
                <a:gd name="connsiteY32" fmla="*/ 3562626 h 5667514"/>
                <a:gd name="connsiteX33" fmla="*/ 6018696 w 6608418"/>
                <a:gd name="connsiteY33" fmla="*/ 2873513 h 5667514"/>
                <a:gd name="connsiteX34" fmla="*/ 5674139 w 6608418"/>
                <a:gd name="connsiteY34" fmla="*/ 3801165 h 5667514"/>
                <a:gd name="connsiteX35" fmla="*/ 6456018 w 6608418"/>
                <a:gd name="connsiteY35" fmla="*/ 3867426 h 5667514"/>
                <a:gd name="connsiteX36" fmla="*/ 4759739 w 6608418"/>
                <a:gd name="connsiteY36" fmla="*/ 4251739 h 5667514"/>
                <a:gd name="connsiteX37" fmla="*/ 4295913 w 6608418"/>
                <a:gd name="connsiteY37" fmla="*/ 5351670 h 5667514"/>
                <a:gd name="connsiteX38" fmla="*/ 2705652 w 6608418"/>
                <a:gd name="connsiteY38" fmla="*/ 5484192 h 5667514"/>
                <a:gd name="connsiteX39" fmla="*/ 1897270 w 6608418"/>
                <a:gd name="connsiteY39" fmla="*/ 4251739 h 5667514"/>
                <a:gd name="connsiteX40" fmla="*/ 585305 w 6608418"/>
                <a:gd name="connsiteY40" fmla="*/ 3721652 h 5667514"/>
                <a:gd name="connsiteX41" fmla="*/ 28713 w 6608418"/>
                <a:gd name="connsiteY41" fmla="*/ 2714487 h 5667514"/>
                <a:gd name="connsiteX42" fmla="*/ 757583 w 6608418"/>
                <a:gd name="connsiteY42" fmla="*/ 3522870 h 5667514"/>
                <a:gd name="connsiteX43" fmla="*/ 2109305 w 6608418"/>
                <a:gd name="connsiteY43" fmla="*/ 3893931 h 5667514"/>
                <a:gd name="connsiteX44" fmla="*/ 519044 w 6608418"/>
                <a:gd name="connsiteY44" fmla="*/ 2197652 h 5667514"/>
                <a:gd name="connsiteX45" fmla="*/ 1751496 w 6608418"/>
                <a:gd name="connsiteY45" fmla="*/ 2992783 h 5667514"/>
                <a:gd name="connsiteX46" fmla="*/ 2109305 w 6608418"/>
                <a:gd name="connsiteY46" fmla="*/ 2475948 h 5667514"/>
                <a:gd name="connsiteX47" fmla="*/ 2069548 w 6608418"/>
                <a:gd name="connsiteY47" fmla="*/ 3310835 h 5667514"/>
                <a:gd name="connsiteX48" fmla="*/ 3103218 w 6608418"/>
                <a:gd name="connsiteY48" fmla="*/ 3628887 h 5667514"/>
                <a:gd name="connsiteX49" fmla="*/ 3142974 w 6608418"/>
                <a:gd name="connsiteY49" fmla="*/ 3562626 h 5667514"/>
                <a:gd name="connsiteX50" fmla="*/ 3089965 w 6608418"/>
                <a:gd name="connsiteY50" fmla="*/ 3522870 h 566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608418" h="5667514">
                  <a:moveTo>
                    <a:pt x="3089965" y="3522870"/>
                  </a:moveTo>
                  <a:cubicBezTo>
                    <a:pt x="3081130" y="3502992"/>
                    <a:pt x="3151808" y="3644348"/>
                    <a:pt x="3089965" y="3443357"/>
                  </a:cubicBezTo>
                  <a:cubicBezTo>
                    <a:pt x="3028122" y="3242366"/>
                    <a:pt x="2964070" y="2612887"/>
                    <a:pt x="2718905" y="2316922"/>
                  </a:cubicBezTo>
                  <a:cubicBezTo>
                    <a:pt x="2473740" y="2020957"/>
                    <a:pt x="1641061" y="1740452"/>
                    <a:pt x="1618974" y="1667565"/>
                  </a:cubicBezTo>
                  <a:cubicBezTo>
                    <a:pt x="1596887" y="1594678"/>
                    <a:pt x="2555461" y="2040835"/>
                    <a:pt x="2586383" y="1879600"/>
                  </a:cubicBezTo>
                  <a:cubicBezTo>
                    <a:pt x="2617305" y="1718365"/>
                    <a:pt x="1744870" y="708992"/>
                    <a:pt x="1804505" y="700157"/>
                  </a:cubicBezTo>
                  <a:cubicBezTo>
                    <a:pt x="1864140" y="691322"/>
                    <a:pt x="2769705" y="1824383"/>
                    <a:pt x="2944192" y="1826592"/>
                  </a:cubicBezTo>
                  <a:cubicBezTo>
                    <a:pt x="3118679" y="1828801"/>
                    <a:pt x="2926522" y="967409"/>
                    <a:pt x="2851426" y="713409"/>
                  </a:cubicBezTo>
                  <a:cubicBezTo>
                    <a:pt x="2776330" y="459409"/>
                    <a:pt x="2486992" y="342349"/>
                    <a:pt x="2493618" y="302592"/>
                  </a:cubicBezTo>
                  <a:cubicBezTo>
                    <a:pt x="2500244" y="262836"/>
                    <a:pt x="2798418" y="519044"/>
                    <a:pt x="2891183" y="474870"/>
                  </a:cubicBezTo>
                  <a:cubicBezTo>
                    <a:pt x="2983948" y="430696"/>
                    <a:pt x="3017079" y="0"/>
                    <a:pt x="3050209" y="37548"/>
                  </a:cubicBezTo>
                  <a:cubicBezTo>
                    <a:pt x="3083339" y="75096"/>
                    <a:pt x="3065669" y="340140"/>
                    <a:pt x="3089965" y="700157"/>
                  </a:cubicBezTo>
                  <a:cubicBezTo>
                    <a:pt x="3114261" y="1060174"/>
                    <a:pt x="3114261" y="1740452"/>
                    <a:pt x="3195983" y="2197652"/>
                  </a:cubicBezTo>
                  <a:cubicBezTo>
                    <a:pt x="3277705" y="2654852"/>
                    <a:pt x="3454400" y="3589131"/>
                    <a:pt x="3580296" y="3443357"/>
                  </a:cubicBezTo>
                  <a:cubicBezTo>
                    <a:pt x="3706192" y="3297583"/>
                    <a:pt x="3955774" y="1806713"/>
                    <a:pt x="3951357" y="1323009"/>
                  </a:cubicBezTo>
                  <a:cubicBezTo>
                    <a:pt x="3946940" y="839305"/>
                    <a:pt x="3562627" y="636105"/>
                    <a:pt x="3553792" y="541131"/>
                  </a:cubicBezTo>
                  <a:cubicBezTo>
                    <a:pt x="3544957" y="446157"/>
                    <a:pt x="3798957" y="775252"/>
                    <a:pt x="3898348" y="753165"/>
                  </a:cubicBezTo>
                  <a:cubicBezTo>
                    <a:pt x="3997739" y="731078"/>
                    <a:pt x="4114800" y="335722"/>
                    <a:pt x="4150139" y="408609"/>
                  </a:cubicBezTo>
                  <a:cubicBezTo>
                    <a:pt x="4185478" y="481496"/>
                    <a:pt x="4112592" y="914400"/>
                    <a:pt x="4110383" y="1190487"/>
                  </a:cubicBezTo>
                  <a:cubicBezTo>
                    <a:pt x="4108174" y="1466574"/>
                    <a:pt x="4055165" y="2020957"/>
                    <a:pt x="4136887" y="2065131"/>
                  </a:cubicBezTo>
                  <a:cubicBezTo>
                    <a:pt x="4218609" y="2109305"/>
                    <a:pt x="4510157" y="1669774"/>
                    <a:pt x="4600713" y="1455531"/>
                  </a:cubicBezTo>
                  <a:cubicBezTo>
                    <a:pt x="4691269" y="1241288"/>
                    <a:pt x="4655930" y="775253"/>
                    <a:pt x="4680226" y="779670"/>
                  </a:cubicBezTo>
                  <a:cubicBezTo>
                    <a:pt x="4704522" y="784087"/>
                    <a:pt x="4697896" y="1369392"/>
                    <a:pt x="4746487" y="1482035"/>
                  </a:cubicBezTo>
                  <a:cubicBezTo>
                    <a:pt x="4795078" y="1594679"/>
                    <a:pt x="5093252" y="1298714"/>
                    <a:pt x="4971774" y="1455531"/>
                  </a:cubicBezTo>
                  <a:cubicBezTo>
                    <a:pt x="4850296" y="1612348"/>
                    <a:pt x="4207566" y="2078383"/>
                    <a:pt x="4017618" y="2422939"/>
                  </a:cubicBezTo>
                  <a:cubicBezTo>
                    <a:pt x="3827670" y="2767496"/>
                    <a:pt x="3653183" y="3385931"/>
                    <a:pt x="3832087" y="3522870"/>
                  </a:cubicBezTo>
                  <a:cubicBezTo>
                    <a:pt x="4010991" y="3659809"/>
                    <a:pt x="4830418" y="3553791"/>
                    <a:pt x="5091044" y="3244574"/>
                  </a:cubicBezTo>
                  <a:cubicBezTo>
                    <a:pt x="5351670" y="2935357"/>
                    <a:pt x="5329583" y="1758122"/>
                    <a:pt x="5395844" y="1667565"/>
                  </a:cubicBezTo>
                  <a:cubicBezTo>
                    <a:pt x="5462105" y="1577009"/>
                    <a:pt x="5413513" y="2630557"/>
                    <a:pt x="5488609" y="2701235"/>
                  </a:cubicBezTo>
                  <a:cubicBezTo>
                    <a:pt x="5563705" y="2771913"/>
                    <a:pt x="5853044" y="1992244"/>
                    <a:pt x="5846418" y="2091635"/>
                  </a:cubicBezTo>
                  <a:cubicBezTo>
                    <a:pt x="5839792" y="2191026"/>
                    <a:pt x="5543826" y="3063461"/>
                    <a:pt x="5448852" y="3297583"/>
                  </a:cubicBezTo>
                  <a:cubicBezTo>
                    <a:pt x="5353878" y="3531705"/>
                    <a:pt x="5258904" y="3452191"/>
                    <a:pt x="5276574" y="3496365"/>
                  </a:cubicBezTo>
                  <a:cubicBezTo>
                    <a:pt x="5294244" y="3540539"/>
                    <a:pt x="5431183" y="3666435"/>
                    <a:pt x="5554870" y="3562626"/>
                  </a:cubicBezTo>
                  <a:cubicBezTo>
                    <a:pt x="5678557" y="3458817"/>
                    <a:pt x="5998818" y="2833757"/>
                    <a:pt x="6018696" y="2873513"/>
                  </a:cubicBezTo>
                  <a:cubicBezTo>
                    <a:pt x="6038574" y="2913269"/>
                    <a:pt x="5601252" y="3635513"/>
                    <a:pt x="5674139" y="3801165"/>
                  </a:cubicBezTo>
                  <a:cubicBezTo>
                    <a:pt x="5747026" y="3966817"/>
                    <a:pt x="6608418" y="3792330"/>
                    <a:pt x="6456018" y="3867426"/>
                  </a:cubicBezTo>
                  <a:cubicBezTo>
                    <a:pt x="6303618" y="3942522"/>
                    <a:pt x="5119757" y="4004365"/>
                    <a:pt x="4759739" y="4251739"/>
                  </a:cubicBezTo>
                  <a:cubicBezTo>
                    <a:pt x="4399722" y="4499113"/>
                    <a:pt x="4638261" y="5146261"/>
                    <a:pt x="4295913" y="5351670"/>
                  </a:cubicBezTo>
                  <a:cubicBezTo>
                    <a:pt x="3953565" y="5557079"/>
                    <a:pt x="3105426" y="5667514"/>
                    <a:pt x="2705652" y="5484192"/>
                  </a:cubicBezTo>
                  <a:cubicBezTo>
                    <a:pt x="2305878" y="5300870"/>
                    <a:pt x="2250661" y="4545496"/>
                    <a:pt x="1897270" y="4251739"/>
                  </a:cubicBezTo>
                  <a:cubicBezTo>
                    <a:pt x="1543879" y="3957982"/>
                    <a:pt x="896731" y="3977861"/>
                    <a:pt x="585305" y="3721652"/>
                  </a:cubicBezTo>
                  <a:cubicBezTo>
                    <a:pt x="273879" y="3465443"/>
                    <a:pt x="0" y="2747617"/>
                    <a:pt x="28713" y="2714487"/>
                  </a:cubicBezTo>
                  <a:cubicBezTo>
                    <a:pt x="57426" y="2681357"/>
                    <a:pt x="410818" y="3326296"/>
                    <a:pt x="757583" y="3522870"/>
                  </a:cubicBezTo>
                  <a:cubicBezTo>
                    <a:pt x="1104348" y="3719444"/>
                    <a:pt x="2149062" y="4114801"/>
                    <a:pt x="2109305" y="3893931"/>
                  </a:cubicBezTo>
                  <a:cubicBezTo>
                    <a:pt x="2069548" y="3673061"/>
                    <a:pt x="578679" y="2347843"/>
                    <a:pt x="519044" y="2197652"/>
                  </a:cubicBezTo>
                  <a:cubicBezTo>
                    <a:pt x="459409" y="2047461"/>
                    <a:pt x="1486453" y="2946400"/>
                    <a:pt x="1751496" y="2992783"/>
                  </a:cubicBezTo>
                  <a:cubicBezTo>
                    <a:pt x="2016539" y="3039166"/>
                    <a:pt x="2056296" y="2422939"/>
                    <a:pt x="2109305" y="2475948"/>
                  </a:cubicBezTo>
                  <a:cubicBezTo>
                    <a:pt x="2162314" y="2528957"/>
                    <a:pt x="1903896" y="3118679"/>
                    <a:pt x="2069548" y="3310835"/>
                  </a:cubicBezTo>
                  <a:cubicBezTo>
                    <a:pt x="2235200" y="3502991"/>
                    <a:pt x="2924314" y="3586922"/>
                    <a:pt x="3103218" y="3628887"/>
                  </a:cubicBezTo>
                  <a:cubicBezTo>
                    <a:pt x="3282122" y="3670852"/>
                    <a:pt x="3147391" y="3582504"/>
                    <a:pt x="3142974" y="3562626"/>
                  </a:cubicBezTo>
                  <a:cubicBezTo>
                    <a:pt x="3138557" y="3542748"/>
                    <a:pt x="3098800" y="3542748"/>
                    <a:pt x="3089965" y="3522870"/>
                  </a:cubicBezTo>
                  <a:close/>
                </a:path>
              </a:pathLst>
            </a:custGeom>
            <a:solidFill>
              <a:srgbClr val="804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0" name="Oval 9"/>
            <p:cNvSpPr>
              <a:spLocks noChangeArrowheads="1"/>
            </p:cNvSpPr>
            <p:nvPr/>
          </p:nvSpPr>
          <p:spPr bwMode="auto">
            <a:xfrm>
              <a:off x="1957657" y="5721657"/>
              <a:ext cx="312400" cy="174397"/>
            </a:xfrm>
            <a:prstGeom prst="ellipse">
              <a:avLst/>
            </a:prstGeom>
            <a:solidFill>
              <a:schemeClr val="accent6">
                <a:lumMod val="75000"/>
              </a:schemeClr>
            </a:solidFill>
            <a:ln w="25400">
              <a:solidFill>
                <a:schemeClr val="accent6">
                  <a:lumMod val="60000"/>
                  <a:lumOff val="40000"/>
                </a:schemeClr>
              </a:solidFill>
              <a:round/>
              <a:headEnd/>
              <a:tailEnd/>
            </a:ln>
          </p:spPr>
          <p:txBody>
            <a:bodyPr anchor="ctr">
              <a:prstTxWarp prst="textNoShape">
                <a:avLst/>
              </a:prstTxWarp>
            </a:bodyPr>
            <a:lstStyle/>
            <a:p>
              <a:pPr algn="ctr" defTabSz="4123240" fontAlgn="auto">
                <a:spcBef>
                  <a:spcPts val="0"/>
                </a:spcBef>
                <a:spcAft>
                  <a:spcPts val="0"/>
                </a:spcAft>
                <a:defRPr/>
              </a:pPr>
              <a:endParaRPr lang="en-US" sz="1200" dirty="0">
                <a:solidFill>
                  <a:schemeClr val="lt1"/>
                </a:solidFill>
                <a:latin typeface="Constantia"/>
                <a:ea typeface="+mn-ea"/>
                <a:cs typeface="+mn-cs"/>
              </a:endParaRPr>
            </a:p>
          </p:txBody>
        </p:sp>
        <p:sp>
          <p:nvSpPr>
            <p:cNvPr id="11" name="Oval 10"/>
            <p:cNvSpPr/>
            <p:nvPr/>
          </p:nvSpPr>
          <p:spPr bwMode="auto">
            <a:xfrm>
              <a:off x="1595417" y="5281001"/>
              <a:ext cx="50868"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2" name="Oval 11"/>
            <p:cNvSpPr/>
            <p:nvPr/>
          </p:nvSpPr>
          <p:spPr bwMode="auto">
            <a:xfrm>
              <a:off x="1443842" y="5416229"/>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3" name="Oval 12"/>
            <p:cNvSpPr/>
            <p:nvPr/>
          </p:nvSpPr>
          <p:spPr bwMode="auto">
            <a:xfrm>
              <a:off x="1494196" y="5491303"/>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4" name="Oval 13"/>
            <p:cNvSpPr/>
            <p:nvPr/>
          </p:nvSpPr>
          <p:spPr bwMode="auto">
            <a:xfrm>
              <a:off x="1797861" y="5176083"/>
              <a:ext cx="50354" cy="3404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5" name="Oval 14"/>
            <p:cNvSpPr/>
            <p:nvPr/>
          </p:nvSpPr>
          <p:spPr bwMode="auto">
            <a:xfrm>
              <a:off x="2185791" y="4921481"/>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6" name="Oval 15"/>
            <p:cNvSpPr/>
            <p:nvPr/>
          </p:nvSpPr>
          <p:spPr bwMode="auto">
            <a:xfrm>
              <a:off x="2287013" y="5146239"/>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7" name="Oval 16"/>
            <p:cNvSpPr/>
            <p:nvPr/>
          </p:nvSpPr>
          <p:spPr bwMode="auto">
            <a:xfrm>
              <a:off x="2590678" y="5221314"/>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8" name="Oval 17"/>
            <p:cNvSpPr/>
            <p:nvPr/>
          </p:nvSpPr>
          <p:spPr bwMode="auto">
            <a:xfrm>
              <a:off x="1713595" y="5386385"/>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19" name="Oval 18"/>
            <p:cNvSpPr/>
            <p:nvPr/>
          </p:nvSpPr>
          <p:spPr bwMode="auto">
            <a:xfrm>
              <a:off x="1932480" y="5116396"/>
              <a:ext cx="50868"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0" name="Oval 19"/>
            <p:cNvSpPr/>
            <p:nvPr/>
          </p:nvSpPr>
          <p:spPr bwMode="auto">
            <a:xfrm>
              <a:off x="2657987" y="5550990"/>
              <a:ext cx="50868"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1" name="Oval 20"/>
            <p:cNvSpPr/>
            <p:nvPr/>
          </p:nvSpPr>
          <p:spPr bwMode="auto">
            <a:xfrm>
              <a:off x="1899082" y="5011012"/>
              <a:ext cx="50867" cy="3404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2" name="Oval 21"/>
            <p:cNvSpPr/>
            <p:nvPr/>
          </p:nvSpPr>
          <p:spPr bwMode="auto">
            <a:xfrm>
              <a:off x="2657987" y="5356075"/>
              <a:ext cx="50868" cy="3404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3" name="Freeform 331"/>
            <p:cNvSpPr>
              <a:spLocks/>
            </p:cNvSpPr>
            <p:nvPr/>
          </p:nvSpPr>
          <p:spPr bwMode="auto">
            <a:xfrm>
              <a:off x="322183" y="4803041"/>
              <a:ext cx="1578441" cy="492416"/>
            </a:xfrm>
            <a:custGeom>
              <a:avLst/>
              <a:gdLst>
                <a:gd name="T0" fmla="*/ 2147483647 w 2160"/>
                <a:gd name="T1" fmla="*/ 2147483647 h 1475"/>
                <a:gd name="T2" fmla="*/ 2147483647 w 2160"/>
                <a:gd name="T3" fmla="*/ 0 h 1475"/>
                <a:gd name="T4" fmla="*/ 2147483647 w 2160"/>
                <a:gd name="T5" fmla="*/ 2147483647 h 1475"/>
                <a:gd name="T6" fmla="*/ 0 w 2160"/>
                <a:gd name="T7" fmla="*/ 2147483647 h 1475"/>
                <a:gd name="T8" fmla="*/ 2147483647 w 2160"/>
                <a:gd name="T9" fmla="*/ 2147483647 h 1475"/>
                <a:gd name="T10" fmla="*/ 0 60000 65536"/>
                <a:gd name="T11" fmla="*/ 0 60000 65536"/>
                <a:gd name="T12" fmla="*/ 0 60000 65536"/>
                <a:gd name="T13" fmla="*/ 0 60000 65536"/>
                <a:gd name="T14" fmla="*/ 0 60000 65536"/>
                <a:gd name="T15" fmla="*/ 0 w 2160"/>
                <a:gd name="T16" fmla="*/ 0 h 1475"/>
                <a:gd name="T17" fmla="*/ 2160 w 2160"/>
                <a:gd name="T18" fmla="*/ 1475 h 1475"/>
              </a:gdLst>
              <a:ahLst/>
              <a:cxnLst>
                <a:cxn ang="T10">
                  <a:pos x="T0" y="T1"/>
                </a:cxn>
                <a:cxn ang="T11">
                  <a:pos x="T2" y="T3"/>
                </a:cxn>
                <a:cxn ang="T12">
                  <a:pos x="T4" y="T5"/>
                </a:cxn>
                <a:cxn ang="T13">
                  <a:pos x="T6" y="T7"/>
                </a:cxn>
                <a:cxn ang="T14">
                  <a:pos x="T8" y="T9"/>
                </a:cxn>
              </a:cxnLst>
              <a:rect l="T15" t="T16" r="T17" b="T18"/>
              <a:pathLst>
                <a:path w="2160" h="1475">
                  <a:moveTo>
                    <a:pt x="336" y="480"/>
                  </a:moveTo>
                  <a:lnTo>
                    <a:pt x="2160" y="0"/>
                  </a:lnTo>
                  <a:cubicBezTo>
                    <a:pt x="1289" y="1450"/>
                    <a:pt x="1311" y="880"/>
                    <a:pt x="1295" y="1475"/>
                  </a:cubicBezTo>
                  <a:lnTo>
                    <a:pt x="0" y="1152"/>
                  </a:lnTo>
                  <a:cubicBezTo>
                    <a:pt x="112" y="928"/>
                    <a:pt x="336" y="480"/>
                    <a:pt x="336" y="480"/>
                  </a:cubicBezTo>
                  <a:close/>
                </a:path>
              </a:pathLst>
            </a:custGeom>
            <a:solidFill>
              <a:schemeClr val="accent6">
                <a:lumMod val="75000"/>
                <a:alpha val="62000"/>
              </a:schemeClr>
            </a:solidFill>
            <a:ln w="9525">
              <a:solidFill>
                <a:schemeClr val="tx1"/>
              </a:solidFill>
              <a:round/>
              <a:headEnd/>
              <a:tailEnd/>
            </a:ln>
          </p:spPr>
          <p:txBody>
            <a:bodyPr wrap="none" anchor="ctr">
              <a:prstTxWarp prst="textNoShape">
                <a:avLst/>
              </a:prstTxWarp>
            </a:bodyPr>
            <a:lstStyle/>
            <a:p>
              <a:endParaRPr lang="en-US" sz="1200" dirty="0">
                <a:latin typeface="Constantia"/>
              </a:endParaRPr>
            </a:p>
          </p:txBody>
        </p:sp>
        <p:sp>
          <p:nvSpPr>
            <p:cNvPr id="24" name="Freeform 332"/>
            <p:cNvSpPr>
              <a:spLocks/>
            </p:cNvSpPr>
            <p:nvPr/>
          </p:nvSpPr>
          <p:spPr bwMode="auto">
            <a:xfrm flipH="1">
              <a:off x="2369223" y="4825423"/>
              <a:ext cx="1578441" cy="492416"/>
            </a:xfrm>
            <a:custGeom>
              <a:avLst/>
              <a:gdLst>
                <a:gd name="T0" fmla="*/ 2147483647 w 2160"/>
                <a:gd name="T1" fmla="*/ 2147483647 h 1475"/>
                <a:gd name="T2" fmla="*/ 2147483647 w 2160"/>
                <a:gd name="T3" fmla="*/ 0 h 1475"/>
                <a:gd name="T4" fmla="*/ 2147483647 w 2160"/>
                <a:gd name="T5" fmla="*/ 2147483647 h 1475"/>
                <a:gd name="T6" fmla="*/ 0 w 2160"/>
                <a:gd name="T7" fmla="*/ 2147483647 h 1475"/>
                <a:gd name="T8" fmla="*/ 2147483647 w 2160"/>
                <a:gd name="T9" fmla="*/ 2147483647 h 1475"/>
                <a:gd name="T10" fmla="*/ 0 60000 65536"/>
                <a:gd name="T11" fmla="*/ 0 60000 65536"/>
                <a:gd name="T12" fmla="*/ 0 60000 65536"/>
                <a:gd name="T13" fmla="*/ 0 60000 65536"/>
                <a:gd name="T14" fmla="*/ 0 60000 65536"/>
                <a:gd name="T15" fmla="*/ 0 w 2160"/>
                <a:gd name="T16" fmla="*/ 0 h 1475"/>
                <a:gd name="T17" fmla="*/ 2160 w 2160"/>
                <a:gd name="T18" fmla="*/ 1475 h 1475"/>
              </a:gdLst>
              <a:ahLst/>
              <a:cxnLst>
                <a:cxn ang="T10">
                  <a:pos x="T0" y="T1"/>
                </a:cxn>
                <a:cxn ang="T11">
                  <a:pos x="T2" y="T3"/>
                </a:cxn>
                <a:cxn ang="T12">
                  <a:pos x="T4" y="T5"/>
                </a:cxn>
                <a:cxn ang="T13">
                  <a:pos x="T6" y="T7"/>
                </a:cxn>
                <a:cxn ang="T14">
                  <a:pos x="T8" y="T9"/>
                </a:cxn>
              </a:cxnLst>
              <a:rect l="T15" t="T16" r="T17" b="T18"/>
              <a:pathLst>
                <a:path w="2160" h="1475">
                  <a:moveTo>
                    <a:pt x="336" y="480"/>
                  </a:moveTo>
                  <a:lnTo>
                    <a:pt x="2160" y="0"/>
                  </a:lnTo>
                  <a:cubicBezTo>
                    <a:pt x="1289" y="1450"/>
                    <a:pt x="1311" y="880"/>
                    <a:pt x="1295" y="1475"/>
                  </a:cubicBezTo>
                  <a:lnTo>
                    <a:pt x="0" y="1152"/>
                  </a:lnTo>
                  <a:cubicBezTo>
                    <a:pt x="112" y="928"/>
                    <a:pt x="336" y="480"/>
                    <a:pt x="336" y="480"/>
                  </a:cubicBezTo>
                  <a:close/>
                </a:path>
              </a:pathLst>
            </a:custGeom>
            <a:solidFill>
              <a:schemeClr val="accent6">
                <a:lumMod val="75000"/>
                <a:alpha val="62000"/>
              </a:schemeClr>
            </a:solidFill>
            <a:ln w="9525">
              <a:solidFill>
                <a:schemeClr val="tx1"/>
              </a:solidFill>
              <a:round/>
              <a:headEnd/>
              <a:tailEnd/>
            </a:ln>
          </p:spPr>
          <p:txBody>
            <a:bodyPr wrap="none" anchor="ctr">
              <a:prstTxWarp prst="textNoShape">
                <a:avLst/>
              </a:prstTxWarp>
            </a:bodyPr>
            <a:lstStyle/>
            <a:p>
              <a:endParaRPr lang="en-US" sz="1200" dirty="0">
                <a:latin typeface="Constantia"/>
              </a:endParaRPr>
            </a:p>
          </p:txBody>
        </p:sp>
        <p:sp>
          <p:nvSpPr>
            <p:cNvPr id="25" name="Oval 68"/>
            <p:cNvSpPr/>
            <p:nvPr/>
          </p:nvSpPr>
          <p:spPr bwMode="auto">
            <a:xfrm>
              <a:off x="844812" y="5031145"/>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6" name="Oval 69"/>
            <p:cNvSpPr/>
            <p:nvPr/>
          </p:nvSpPr>
          <p:spPr bwMode="auto">
            <a:xfrm>
              <a:off x="938761" y="5004483"/>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7" name="Oval 68"/>
            <p:cNvSpPr/>
            <p:nvPr/>
          </p:nvSpPr>
          <p:spPr bwMode="auto">
            <a:xfrm>
              <a:off x="1011723" y="4907026"/>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8" name="Oval 69"/>
            <p:cNvSpPr/>
            <p:nvPr/>
          </p:nvSpPr>
          <p:spPr bwMode="auto">
            <a:xfrm>
              <a:off x="1062077" y="4982101"/>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29" name="Oval 68"/>
            <p:cNvSpPr/>
            <p:nvPr/>
          </p:nvSpPr>
          <p:spPr bwMode="auto">
            <a:xfrm>
              <a:off x="1160730" y="4937336"/>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0" name="Oval 69"/>
            <p:cNvSpPr/>
            <p:nvPr/>
          </p:nvSpPr>
          <p:spPr bwMode="auto">
            <a:xfrm>
              <a:off x="1211083" y="5012411"/>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1" name="Oval 30"/>
            <p:cNvSpPr/>
            <p:nvPr/>
          </p:nvSpPr>
          <p:spPr bwMode="auto">
            <a:xfrm>
              <a:off x="2911812" y="4914953"/>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2" name="Oval 31"/>
            <p:cNvSpPr/>
            <p:nvPr/>
          </p:nvSpPr>
          <p:spPr bwMode="auto">
            <a:xfrm>
              <a:off x="2962166" y="4990028"/>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3" name="Oval 68"/>
            <p:cNvSpPr/>
            <p:nvPr/>
          </p:nvSpPr>
          <p:spPr bwMode="auto">
            <a:xfrm>
              <a:off x="3084454" y="4982101"/>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4" name="Oval 69"/>
            <p:cNvSpPr/>
            <p:nvPr/>
          </p:nvSpPr>
          <p:spPr bwMode="auto">
            <a:xfrm>
              <a:off x="3134808" y="5057176"/>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5" name="Oval 68"/>
            <p:cNvSpPr/>
            <p:nvPr/>
          </p:nvSpPr>
          <p:spPr bwMode="auto">
            <a:xfrm>
              <a:off x="3330057" y="4996556"/>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6" name="Oval 69"/>
            <p:cNvSpPr/>
            <p:nvPr/>
          </p:nvSpPr>
          <p:spPr bwMode="auto">
            <a:xfrm>
              <a:off x="3380412" y="5071631"/>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37" name="Oval 66"/>
            <p:cNvSpPr>
              <a:spLocks noChangeArrowheads="1"/>
            </p:cNvSpPr>
            <p:nvPr/>
          </p:nvSpPr>
          <p:spPr bwMode="auto">
            <a:xfrm>
              <a:off x="938761" y="5026866"/>
              <a:ext cx="312400" cy="174397"/>
            </a:xfrm>
            <a:prstGeom prst="ellipse">
              <a:avLst/>
            </a:prstGeom>
            <a:solidFill>
              <a:schemeClr val="accent6">
                <a:lumMod val="60000"/>
                <a:lumOff val="40000"/>
              </a:schemeClr>
            </a:solidFill>
            <a:ln w="25400">
              <a:solidFill>
                <a:schemeClr val="accent6">
                  <a:lumMod val="50000"/>
                </a:schemeClr>
              </a:solidFill>
              <a:round/>
              <a:headEnd/>
              <a:tailEnd/>
            </a:ln>
          </p:spPr>
          <p:txBody>
            <a:bodyPr anchor="ctr">
              <a:prstTxWarp prst="textNoShape">
                <a:avLst/>
              </a:prstTxWarp>
            </a:bodyPr>
            <a:lstStyle/>
            <a:p>
              <a:pPr algn="ctr" defTabSz="4123240" fontAlgn="auto">
                <a:spcBef>
                  <a:spcPts val="0"/>
                </a:spcBef>
                <a:spcAft>
                  <a:spcPts val="0"/>
                </a:spcAft>
                <a:defRPr/>
              </a:pPr>
              <a:endParaRPr lang="en-US" sz="1200" dirty="0">
                <a:solidFill>
                  <a:schemeClr val="lt1"/>
                </a:solidFill>
                <a:latin typeface="Constantia"/>
                <a:ea typeface="+mn-ea"/>
                <a:cs typeface="+mn-cs"/>
              </a:endParaRPr>
            </a:p>
          </p:txBody>
        </p:sp>
        <p:sp>
          <p:nvSpPr>
            <p:cNvPr id="38" name="Oval 66"/>
            <p:cNvSpPr>
              <a:spLocks noChangeArrowheads="1"/>
            </p:cNvSpPr>
            <p:nvPr/>
          </p:nvSpPr>
          <p:spPr bwMode="auto">
            <a:xfrm>
              <a:off x="3010465" y="5049249"/>
              <a:ext cx="312400" cy="174397"/>
            </a:xfrm>
            <a:prstGeom prst="ellipse">
              <a:avLst/>
            </a:prstGeom>
            <a:solidFill>
              <a:schemeClr val="accent6">
                <a:lumMod val="60000"/>
                <a:lumOff val="40000"/>
              </a:schemeClr>
            </a:solidFill>
            <a:ln w="25400">
              <a:solidFill>
                <a:schemeClr val="accent6">
                  <a:lumMod val="50000"/>
                </a:schemeClr>
              </a:solidFill>
              <a:round/>
              <a:headEnd/>
              <a:tailEnd/>
            </a:ln>
          </p:spPr>
          <p:txBody>
            <a:bodyPr anchor="ctr">
              <a:prstTxWarp prst="textNoShape">
                <a:avLst/>
              </a:prstTxWarp>
            </a:bodyPr>
            <a:lstStyle/>
            <a:p>
              <a:pPr algn="ctr" defTabSz="4123240" fontAlgn="auto">
                <a:spcBef>
                  <a:spcPts val="0"/>
                </a:spcBef>
                <a:spcAft>
                  <a:spcPts val="0"/>
                </a:spcAft>
                <a:defRPr/>
              </a:pPr>
              <a:endParaRPr lang="en-US" sz="1200" dirty="0">
                <a:solidFill>
                  <a:schemeClr val="lt1"/>
                </a:solidFill>
                <a:latin typeface="Constantia"/>
                <a:ea typeface="+mn-ea"/>
                <a:cs typeface="+mn-cs"/>
              </a:endParaRPr>
            </a:p>
          </p:txBody>
        </p:sp>
        <p:sp>
          <p:nvSpPr>
            <p:cNvPr id="39" name="Can 38"/>
            <p:cNvSpPr>
              <a:spLocks noChangeArrowheads="1"/>
            </p:cNvSpPr>
            <p:nvPr/>
          </p:nvSpPr>
          <p:spPr bwMode="auto">
            <a:xfrm rot="10809164">
              <a:off x="1950878" y="4411363"/>
              <a:ext cx="386165" cy="805771"/>
            </a:xfrm>
            <a:prstGeom prst="can">
              <a:avLst>
                <a:gd name="adj" fmla="val 25868"/>
              </a:avLst>
            </a:prstGeom>
            <a:solidFill>
              <a:srgbClr val="FFFF00">
                <a:alpha val="25098"/>
              </a:srgbClr>
            </a:solidFill>
            <a:ln w="25400">
              <a:noFill/>
              <a:round/>
              <a:headEnd/>
              <a:tailEnd/>
            </a:ln>
          </p:spPr>
          <p:txBody>
            <a:bodyPr rot="10800000" lIns="95098" tIns="47549" rIns="95098" bIns="47549" anchor="ctr">
              <a:prstTxWarp prst="textNoShape">
                <a:avLst/>
              </a:prstTxWarp>
            </a:bodyPr>
            <a:lstStyle/>
            <a:p>
              <a:pPr algn="ctr" defTabSz="4123240" fontAlgn="auto">
                <a:spcBef>
                  <a:spcPts val="0"/>
                </a:spcBef>
                <a:spcAft>
                  <a:spcPts val="0"/>
                </a:spcAft>
                <a:defRPr/>
              </a:pPr>
              <a:endParaRPr lang="en-US" sz="1200" dirty="0">
                <a:solidFill>
                  <a:schemeClr val="lt1"/>
                </a:solidFill>
                <a:latin typeface="Constantia"/>
                <a:ea typeface="+mn-ea"/>
                <a:cs typeface="+mn-cs"/>
              </a:endParaRPr>
            </a:p>
          </p:txBody>
        </p:sp>
        <p:sp>
          <p:nvSpPr>
            <p:cNvPr id="40" name="AutoShape 347"/>
            <p:cNvSpPr>
              <a:spLocks noChangeArrowheads="1"/>
            </p:cNvSpPr>
            <p:nvPr/>
          </p:nvSpPr>
          <p:spPr bwMode="auto">
            <a:xfrm>
              <a:off x="1506013" y="3918934"/>
              <a:ext cx="1282483" cy="962450"/>
            </a:xfrm>
            <a:prstGeom prst="sun">
              <a:avLst>
                <a:gd name="adj" fmla="val 25000"/>
              </a:avLst>
            </a:prstGeom>
            <a:solidFill>
              <a:srgbClr val="FFCC00">
                <a:alpha val="67058"/>
              </a:srgbClr>
            </a:solidFill>
            <a:ln w="9525">
              <a:solidFill>
                <a:srgbClr val="FFFF00"/>
              </a:solidFill>
              <a:miter lim="800000"/>
              <a:headEnd/>
              <a:tailEnd/>
            </a:ln>
          </p:spPr>
          <p:txBody>
            <a:bodyPr wrap="none" anchor="ctr">
              <a:prstTxWarp prst="textNoShape">
                <a:avLst/>
              </a:prstTxWarp>
            </a:bodyPr>
            <a:lstStyle/>
            <a:p>
              <a:pPr algn="ctr"/>
              <a:r>
                <a:rPr lang="en-US" sz="2000" b="1" dirty="0">
                  <a:latin typeface="Constantia"/>
                  <a:cs typeface="Constantia"/>
                </a:rPr>
                <a:t>UV</a:t>
              </a:r>
            </a:p>
          </p:txBody>
        </p:sp>
        <p:sp>
          <p:nvSpPr>
            <p:cNvPr id="41" name="Text Box 349"/>
            <p:cNvSpPr txBox="1">
              <a:spLocks noChangeArrowheads="1"/>
            </p:cNvSpPr>
            <p:nvPr/>
          </p:nvSpPr>
          <p:spPr bwMode="auto">
            <a:xfrm>
              <a:off x="793100" y="5710468"/>
              <a:ext cx="1370859" cy="254480"/>
            </a:xfrm>
            <a:prstGeom prst="rect">
              <a:avLst/>
            </a:prstGeom>
            <a:noFill/>
            <a:ln w="9525">
              <a:noFill/>
              <a:miter lim="800000"/>
              <a:headEnd/>
              <a:tailEnd/>
            </a:ln>
          </p:spPr>
          <p:txBody>
            <a:bodyPr wrap="square">
              <a:prstTxWarp prst="textNoShape">
                <a:avLst/>
              </a:prstTxWarp>
              <a:spAutoFit/>
            </a:bodyPr>
            <a:lstStyle/>
            <a:p>
              <a:r>
                <a:rPr lang="en-US" sz="1600" dirty="0">
                  <a:latin typeface="Constantia"/>
                  <a:cs typeface="Constantia"/>
                </a:rPr>
                <a:t>Melanocyte</a:t>
              </a:r>
            </a:p>
          </p:txBody>
        </p:sp>
        <p:sp>
          <p:nvSpPr>
            <p:cNvPr id="42" name="Text Box 350"/>
            <p:cNvSpPr txBox="1">
              <a:spLocks noChangeArrowheads="1"/>
            </p:cNvSpPr>
            <p:nvPr/>
          </p:nvSpPr>
          <p:spPr bwMode="auto">
            <a:xfrm>
              <a:off x="254269" y="4604862"/>
              <a:ext cx="1342026" cy="254480"/>
            </a:xfrm>
            <a:prstGeom prst="rect">
              <a:avLst/>
            </a:prstGeom>
            <a:noFill/>
            <a:ln w="9525">
              <a:noFill/>
              <a:miter lim="800000"/>
              <a:headEnd/>
              <a:tailEnd/>
            </a:ln>
          </p:spPr>
          <p:txBody>
            <a:bodyPr wrap="square">
              <a:prstTxWarp prst="textNoShape">
                <a:avLst/>
              </a:prstTxWarp>
              <a:spAutoFit/>
            </a:bodyPr>
            <a:lstStyle/>
            <a:p>
              <a:r>
                <a:rPr lang="en-US" sz="1600" dirty="0">
                  <a:latin typeface="Constantia"/>
                  <a:cs typeface="Constantia"/>
                </a:rPr>
                <a:t>Keratinocyte</a:t>
              </a:r>
            </a:p>
          </p:txBody>
        </p:sp>
        <p:sp>
          <p:nvSpPr>
            <p:cNvPr id="43" name="Text Box 352"/>
            <p:cNvSpPr txBox="1">
              <a:spLocks noChangeArrowheads="1"/>
            </p:cNvSpPr>
            <p:nvPr/>
          </p:nvSpPr>
          <p:spPr bwMode="auto">
            <a:xfrm>
              <a:off x="2852012" y="5354753"/>
              <a:ext cx="933958" cy="254480"/>
            </a:xfrm>
            <a:prstGeom prst="rect">
              <a:avLst/>
            </a:prstGeom>
            <a:noFill/>
            <a:ln w="9525">
              <a:noFill/>
              <a:miter lim="800000"/>
              <a:headEnd/>
              <a:tailEnd/>
            </a:ln>
          </p:spPr>
          <p:txBody>
            <a:bodyPr wrap="square">
              <a:prstTxWarp prst="textNoShape">
                <a:avLst/>
              </a:prstTxWarp>
              <a:spAutoFit/>
            </a:bodyPr>
            <a:lstStyle/>
            <a:p>
              <a:r>
                <a:rPr lang="en-US" sz="1600" dirty="0">
                  <a:latin typeface="Constantia"/>
                  <a:cs typeface="Constantia"/>
                </a:rPr>
                <a:t>Melanin</a:t>
              </a:r>
            </a:p>
          </p:txBody>
        </p:sp>
        <p:sp>
          <p:nvSpPr>
            <p:cNvPr id="44" name="Oval 69"/>
            <p:cNvSpPr/>
            <p:nvPr/>
          </p:nvSpPr>
          <p:spPr bwMode="auto">
            <a:xfrm>
              <a:off x="1305713" y="4919251"/>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sp>
          <p:nvSpPr>
            <p:cNvPr id="45" name="Oval 69"/>
            <p:cNvSpPr/>
            <p:nvPr/>
          </p:nvSpPr>
          <p:spPr bwMode="auto">
            <a:xfrm>
              <a:off x="3199012" y="4958815"/>
              <a:ext cx="50354" cy="3357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123240" fontAlgn="auto">
                <a:spcBef>
                  <a:spcPts val="0"/>
                </a:spcBef>
                <a:spcAft>
                  <a:spcPts val="0"/>
                </a:spcAft>
                <a:defRPr/>
              </a:pPr>
              <a:endParaRPr lang="en-US" sz="1200" dirty="0">
                <a:latin typeface="Constantia"/>
              </a:endParaRPr>
            </a:p>
          </p:txBody>
        </p:sp>
        <p:cxnSp>
          <p:nvCxnSpPr>
            <p:cNvPr id="46" name="Straight Arrow Connector 45"/>
            <p:cNvCxnSpPr/>
            <p:nvPr/>
          </p:nvCxnSpPr>
          <p:spPr>
            <a:xfrm rot="10800000">
              <a:off x="2729408" y="5276994"/>
              <a:ext cx="130786" cy="8477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rot="16200000" flipV="1">
              <a:off x="2775519" y="5197287"/>
              <a:ext cx="293907" cy="1245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pic>
        <p:nvPicPr>
          <p:cNvPr id="58" name="Picture 57" descr="081002jb-Brown biomed letterhead.psd"/>
          <p:cNvPicPr>
            <a:picLocks noChangeAspect="1"/>
          </p:cNvPicPr>
          <p:nvPr/>
        </p:nvPicPr>
        <p:blipFill>
          <a:blip r:embed="rId2"/>
          <a:stretch>
            <a:fillRect/>
          </a:stretch>
        </p:blipFill>
        <p:spPr>
          <a:xfrm>
            <a:off x="5751151" y="10010"/>
            <a:ext cx="3383645" cy="845661"/>
          </a:xfrm>
          <a:prstGeom prst="rect">
            <a:avLst/>
          </a:prstGeom>
        </p:spPr>
      </p:pic>
      <p:sp>
        <p:nvSpPr>
          <p:cNvPr id="59" name="Title 1"/>
          <p:cNvSpPr txBox="1">
            <a:spLocks/>
          </p:cNvSpPr>
          <p:nvPr/>
        </p:nvSpPr>
        <p:spPr>
          <a:xfrm>
            <a:off x="169206" y="574762"/>
            <a:ext cx="4211370" cy="1014609"/>
          </a:xfrm>
          <a:prstGeom prst="rect">
            <a:avLst/>
          </a:prstGeom>
        </p:spPr>
        <p:txBody>
          <a:bodyPr vert="horz" lIns="91440" tIns="45720" rIns="91440" bIns="45720" rtlCol="0" anchor="ctr">
            <a:normAutofit fontScale="60000" lnSpcReduction="20000"/>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000" b="0" i="0" u="none" strike="noStrike" kern="1200" cap="none" spc="0" normalizeH="0" baseline="0" noProof="0" dirty="0" smtClean="0">
                <a:ln>
                  <a:noFill/>
                </a:ln>
                <a:solidFill>
                  <a:schemeClr val="tx1"/>
                </a:solidFill>
                <a:effectLst/>
                <a:uLnTx/>
                <a:uFillTx/>
                <a:latin typeface="Constantia"/>
                <a:ea typeface="+mj-ea"/>
                <a:cs typeface="Constantia"/>
              </a:rPr>
              <a:t>Oancea Lab</a:t>
            </a:r>
            <a:r>
              <a:rPr kumimoji="0" lang="en-US" sz="4400" b="0" i="0" u="none" strike="noStrike" kern="1200" cap="none" spc="0" normalizeH="0" baseline="0" noProof="0" dirty="0" smtClean="0">
                <a:ln>
                  <a:noFill/>
                </a:ln>
                <a:solidFill>
                  <a:schemeClr val="tx1"/>
                </a:solidFill>
                <a:effectLst/>
                <a:uLnTx/>
                <a:uFillTx/>
                <a:latin typeface="Constantia"/>
                <a:ea typeface="+mj-ea"/>
                <a:cs typeface="Constantia"/>
              </a:rPr>
              <a:t/>
            </a:r>
            <a:br>
              <a:rPr kumimoji="0" lang="en-US" sz="4400" b="0" i="0" u="none" strike="noStrike" kern="1200" cap="none" spc="0" normalizeH="0" baseline="0" noProof="0" dirty="0" smtClean="0">
                <a:ln>
                  <a:noFill/>
                </a:ln>
                <a:solidFill>
                  <a:schemeClr val="tx1"/>
                </a:solidFill>
                <a:effectLst/>
                <a:uLnTx/>
                <a:uFillTx/>
                <a:latin typeface="Constantia"/>
                <a:ea typeface="+mj-ea"/>
                <a:cs typeface="Constantia"/>
              </a:rPr>
            </a:br>
            <a:endParaRPr kumimoji="0" lang="en-US" sz="4400" b="0" i="0" u="none" strike="noStrike" kern="1200" cap="none" spc="0" normalizeH="0" baseline="0" noProof="0" dirty="0">
              <a:ln>
                <a:noFill/>
              </a:ln>
              <a:solidFill>
                <a:schemeClr val="tx1"/>
              </a:solidFill>
              <a:effectLst/>
              <a:uLnTx/>
              <a:uFillTx/>
              <a:latin typeface="Constantia"/>
              <a:ea typeface="+mj-ea"/>
              <a:cs typeface="Constantia"/>
            </a:endParaRP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p:cNvPicPr>
            <a:picLocks noChangeAspect="1"/>
          </p:cNvPicPr>
          <p:nvPr/>
        </p:nvPicPr>
        <p:blipFill>
          <a:blip r:embed="rId7"/>
          <a:srcRect r="-1370"/>
          <a:stretch>
            <a:fillRect/>
          </a:stretch>
        </p:blipFill>
        <p:spPr>
          <a:xfrm>
            <a:off x="5271093" y="3345967"/>
            <a:ext cx="3819469" cy="1529773"/>
          </a:xfrm>
          <a:prstGeom prst="rect">
            <a:avLst/>
          </a:prstGeom>
        </p:spPr>
      </p:pic>
      <p:sp>
        <p:nvSpPr>
          <p:cNvPr id="7" name="TextBox 6"/>
          <p:cNvSpPr txBox="1"/>
          <p:nvPr/>
        </p:nvSpPr>
        <p:spPr>
          <a:xfrm>
            <a:off x="109552" y="1038279"/>
            <a:ext cx="5415555" cy="5632310"/>
          </a:xfrm>
          <a:prstGeom prst="rect">
            <a:avLst/>
          </a:prstGeom>
          <a:noFill/>
        </p:spPr>
        <p:txBody>
          <a:bodyPr wrap="square" rtlCol="0">
            <a:spAutoFit/>
          </a:bodyPr>
          <a:lstStyle/>
          <a:p>
            <a:r>
              <a:rPr lang="en-US" sz="2400" b="1" u="sng" dirty="0" smtClean="0">
                <a:latin typeface="Constantia"/>
                <a:cs typeface="Constantia"/>
              </a:rPr>
              <a:t>Techniques: </a:t>
            </a:r>
          </a:p>
          <a:p>
            <a:endParaRPr lang="en-US" sz="2400" b="1" u="sng" dirty="0" smtClean="0">
              <a:latin typeface="Constantia"/>
              <a:cs typeface="Constantia"/>
            </a:endParaRPr>
          </a:p>
          <a:p>
            <a:pPr marL="282575" indent="-282575">
              <a:buFont typeface="Arial"/>
              <a:buChar char="•"/>
            </a:pPr>
            <a:r>
              <a:rPr lang="en-US" sz="2400" dirty="0" smtClean="0">
                <a:latin typeface="Constantia"/>
                <a:cs typeface="Constantia"/>
              </a:rPr>
              <a:t> Calcium imaging </a:t>
            </a:r>
          </a:p>
          <a:p>
            <a:pPr marL="282575" indent="-282575">
              <a:buFont typeface="Arial"/>
              <a:buChar char="•"/>
            </a:pPr>
            <a:endParaRPr lang="en-US" sz="2400" dirty="0" smtClean="0">
              <a:latin typeface="Constantia"/>
              <a:cs typeface="Constantia"/>
            </a:endParaRPr>
          </a:p>
          <a:p>
            <a:pPr marL="282575" indent="-282575">
              <a:buFont typeface="Arial"/>
              <a:buChar char="•"/>
            </a:pPr>
            <a:r>
              <a:rPr lang="en-US" sz="2400" dirty="0" smtClean="0">
                <a:latin typeface="Constantia"/>
                <a:cs typeface="Constantia"/>
              </a:rPr>
              <a:t> Design live cell fluorescent markers</a:t>
            </a:r>
          </a:p>
          <a:p>
            <a:pPr marL="282575" indent="-282575">
              <a:buFont typeface="Arial"/>
              <a:buChar char="•"/>
            </a:pPr>
            <a:endParaRPr lang="en-US" sz="2400" dirty="0" smtClean="0">
              <a:latin typeface="Constantia"/>
              <a:cs typeface="Constantia"/>
            </a:endParaRPr>
          </a:p>
          <a:p>
            <a:pPr marL="341313" indent="-341313">
              <a:buFont typeface="Arial"/>
              <a:buChar char="•"/>
            </a:pPr>
            <a:r>
              <a:rPr lang="en-US" sz="2400" dirty="0" smtClean="0">
                <a:latin typeface="Constantia"/>
                <a:cs typeface="Constantia"/>
              </a:rPr>
              <a:t>Molecular biology</a:t>
            </a:r>
          </a:p>
          <a:p>
            <a:pPr marL="282575" indent="-282575">
              <a:buFont typeface="Arial"/>
              <a:buChar char="•"/>
            </a:pPr>
            <a:endParaRPr lang="en-US" sz="2400" dirty="0" smtClean="0">
              <a:latin typeface="Constantia"/>
              <a:cs typeface="Constantia"/>
            </a:endParaRPr>
          </a:p>
          <a:p>
            <a:pPr marL="282575" indent="-282575">
              <a:buFont typeface="Arial"/>
              <a:buChar char="•"/>
            </a:pPr>
            <a:r>
              <a:rPr lang="en-US" sz="2400" dirty="0" smtClean="0">
                <a:latin typeface="Constantia"/>
                <a:cs typeface="Constantia"/>
              </a:rPr>
              <a:t> Fluorescence &amp; TIRF microscopy</a:t>
            </a:r>
          </a:p>
          <a:p>
            <a:pPr marL="282575" indent="-282575">
              <a:buFont typeface="Arial"/>
              <a:buChar char="•"/>
            </a:pPr>
            <a:endParaRPr lang="en-US" sz="2400" dirty="0" smtClean="0">
              <a:latin typeface="Constantia"/>
              <a:cs typeface="Constantia"/>
            </a:endParaRPr>
          </a:p>
          <a:p>
            <a:pPr marL="341313" indent="-341313">
              <a:buFont typeface="Arial"/>
              <a:buChar char="•"/>
            </a:pPr>
            <a:r>
              <a:rPr lang="en-US" sz="2400" dirty="0" smtClean="0">
                <a:latin typeface="Constantia"/>
                <a:cs typeface="Constantia"/>
              </a:rPr>
              <a:t>Single particle tracking </a:t>
            </a:r>
          </a:p>
          <a:p>
            <a:pPr marL="341313" indent="-341313">
              <a:buFont typeface="Arial"/>
              <a:buChar char="•"/>
            </a:pPr>
            <a:endParaRPr lang="en-US" sz="2400" dirty="0" smtClean="0">
              <a:latin typeface="Constantia"/>
              <a:cs typeface="Constantia"/>
            </a:endParaRPr>
          </a:p>
          <a:p>
            <a:pPr marL="282575" indent="-282575">
              <a:buFont typeface="Arial"/>
              <a:buChar char="•"/>
            </a:pPr>
            <a:r>
              <a:rPr lang="en-US" sz="2400" dirty="0" smtClean="0">
                <a:latin typeface="Constantia"/>
                <a:cs typeface="Constantia"/>
              </a:rPr>
              <a:t> Patch-clamp electrophysiology</a:t>
            </a:r>
          </a:p>
          <a:p>
            <a:pPr marL="282575" indent="-282575">
              <a:buFont typeface="Arial"/>
              <a:buChar char="•"/>
            </a:pPr>
            <a:endParaRPr lang="en-US" sz="2400" dirty="0" smtClean="0">
              <a:latin typeface="Constantia"/>
              <a:cs typeface="Constantia"/>
            </a:endParaRPr>
          </a:p>
          <a:p>
            <a:pPr marL="282575" indent="-282575">
              <a:buFont typeface="Arial"/>
              <a:buChar char="•"/>
            </a:pPr>
            <a:r>
              <a:rPr lang="en-US" sz="2400" dirty="0" smtClean="0">
                <a:latin typeface="Constantia"/>
                <a:cs typeface="Constantia"/>
              </a:rPr>
              <a:t> Immunostaining </a:t>
            </a:r>
          </a:p>
        </p:txBody>
      </p:sp>
      <p:sp>
        <p:nvSpPr>
          <p:cNvPr id="60" name="TextBox 177"/>
          <p:cNvSpPr txBox="1">
            <a:spLocks noChangeArrowheads="1"/>
          </p:cNvSpPr>
          <p:nvPr/>
        </p:nvSpPr>
        <p:spPr bwMode="auto">
          <a:xfrm>
            <a:off x="4519675" y="5641246"/>
            <a:ext cx="219075" cy="276225"/>
          </a:xfrm>
          <a:prstGeom prst="rect">
            <a:avLst/>
          </a:prstGeom>
          <a:noFill/>
          <a:ln w="9525">
            <a:noFill/>
            <a:miter lim="800000"/>
            <a:headEnd/>
            <a:tailEnd/>
          </a:ln>
        </p:spPr>
        <p:txBody>
          <a:bodyPr>
            <a:spAutoFit/>
          </a:bodyPr>
          <a:lstStyle/>
          <a:p>
            <a:r>
              <a:rPr lang="en-US" sz="1200" dirty="0">
                <a:solidFill>
                  <a:srgbClr val="FFFFFF"/>
                </a:solidFill>
              </a:rPr>
              <a:t>i</a:t>
            </a:r>
          </a:p>
        </p:txBody>
      </p:sp>
      <p:sp>
        <p:nvSpPr>
          <p:cNvPr id="61" name="TextBox 178"/>
          <p:cNvSpPr txBox="1">
            <a:spLocks noChangeArrowheads="1"/>
          </p:cNvSpPr>
          <p:nvPr/>
        </p:nvSpPr>
        <p:spPr bwMode="auto">
          <a:xfrm>
            <a:off x="5245163" y="5641246"/>
            <a:ext cx="254000" cy="276225"/>
          </a:xfrm>
          <a:prstGeom prst="rect">
            <a:avLst/>
          </a:prstGeom>
          <a:noFill/>
          <a:ln w="9525">
            <a:noFill/>
            <a:miter lim="800000"/>
            <a:headEnd/>
            <a:tailEnd/>
          </a:ln>
        </p:spPr>
        <p:txBody>
          <a:bodyPr wrap="none">
            <a:spAutoFit/>
          </a:bodyPr>
          <a:lstStyle/>
          <a:p>
            <a:r>
              <a:rPr lang="en-US" sz="1200" dirty="0">
                <a:solidFill>
                  <a:srgbClr val="FFFFFF"/>
                </a:solidFill>
              </a:rPr>
              <a:t>ii</a:t>
            </a:r>
          </a:p>
        </p:txBody>
      </p:sp>
      <p:sp>
        <p:nvSpPr>
          <p:cNvPr id="62" name="TextBox 179"/>
          <p:cNvSpPr txBox="1">
            <a:spLocks noChangeArrowheads="1"/>
          </p:cNvSpPr>
          <p:nvPr/>
        </p:nvSpPr>
        <p:spPr bwMode="auto">
          <a:xfrm>
            <a:off x="5969063" y="5641246"/>
            <a:ext cx="287337" cy="276225"/>
          </a:xfrm>
          <a:prstGeom prst="rect">
            <a:avLst/>
          </a:prstGeom>
          <a:noFill/>
          <a:ln w="9525">
            <a:noFill/>
            <a:miter lim="800000"/>
            <a:headEnd/>
            <a:tailEnd/>
          </a:ln>
        </p:spPr>
        <p:txBody>
          <a:bodyPr wrap="none">
            <a:spAutoFit/>
          </a:bodyPr>
          <a:lstStyle/>
          <a:p>
            <a:r>
              <a:rPr lang="en-US" sz="1200" dirty="0">
                <a:solidFill>
                  <a:srgbClr val="FFFFFF"/>
                </a:solidFill>
              </a:rPr>
              <a:t>iii</a:t>
            </a:r>
          </a:p>
        </p:txBody>
      </p:sp>
      <p:sp>
        <p:nvSpPr>
          <p:cNvPr id="63" name="TextBox 180"/>
          <p:cNvSpPr txBox="1">
            <a:spLocks noChangeArrowheads="1"/>
          </p:cNvSpPr>
          <p:nvPr/>
        </p:nvSpPr>
        <p:spPr bwMode="auto">
          <a:xfrm>
            <a:off x="6718363" y="5641246"/>
            <a:ext cx="296862" cy="276225"/>
          </a:xfrm>
          <a:prstGeom prst="rect">
            <a:avLst/>
          </a:prstGeom>
          <a:noFill/>
          <a:ln w="9525">
            <a:noFill/>
            <a:miter lim="800000"/>
            <a:headEnd/>
            <a:tailEnd/>
          </a:ln>
        </p:spPr>
        <p:txBody>
          <a:bodyPr wrap="none">
            <a:spAutoFit/>
          </a:bodyPr>
          <a:lstStyle/>
          <a:p>
            <a:r>
              <a:rPr lang="en-US" sz="1200" dirty="0">
                <a:solidFill>
                  <a:srgbClr val="FFFFFF"/>
                </a:solidFill>
              </a:rPr>
              <a:t>iv</a:t>
            </a:r>
          </a:p>
        </p:txBody>
      </p:sp>
      <p:sp>
        <p:nvSpPr>
          <p:cNvPr id="64" name="TextBox 181"/>
          <p:cNvSpPr txBox="1">
            <a:spLocks noChangeArrowheads="1"/>
          </p:cNvSpPr>
          <p:nvPr/>
        </p:nvSpPr>
        <p:spPr bwMode="auto">
          <a:xfrm>
            <a:off x="7512113" y="5641246"/>
            <a:ext cx="261937" cy="276225"/>
          </a:xfrm>
          <a:prstGeom prst="rect">
            <a:avLst/>
          </a:prstGeom>
          <a:noFill/>
          <a:ln w="9525">
            <a:noFill/>
            <a:miter lim="800000"/>
            <a:headEnd/>
            <a:tailEnd/>
          </a:ln>
        </p:spPr>
        <p:txBody>
          <a:bodyPr wrap="none">
            <a:spAutoFit/>
          </a:bodyPr>
          <a:lstStyle/>
          <a:p>
            <a:r>
              <a:rPr lang="en-US" sz="1200" dirty="0">
                <a:solidFill>
                  <a:srgbClr val="FFFFFF"/>
                </a:solidFill>
              </a:rPr>
              <a:t>v</a:t>
            </a:r>
          </a:p>
        </p:txBody>
      </p:sp>
      <p:grpSp>
        <p:nvGrpSpPr>
          <p:cNvPr id="2" name="Group 76"/>
          <p:cNvGrpSpPr/>
          <p:nvPr/>
        </p:nvGrpSpPr>
        <p:grpSpPr>
          <a:xfrm>
            <a:off x="6800230" y="4929465"/>
            <a:ext cx="2290586" cy="1892093"/>
            <a:chOff x="341245" y="2570432"/>
            <a:chExt cx="2995327" cy="2675236"/>
          </a:xfrm>
        </p:grpSpPr>
        <p:pic>
          <p:nvPicPr>
            <p:cNvPr id="65" name="Picture 64"/>
            <p:cNvPicPr>
              <a:picLocks noChangeAspect="1"/>
            </p:cNvPicPr>
            <p:nvPr/>
          </p:nvPicPr>
          <p:blipFill>
            <a:blip r:embed="rId8"/>
            <a:stretch>
              <a:fillRect/>
            </a:stretch>
          </p:blipFill>
          <p:spPr>
            <a:xfrm rot="5400000">
              <a:off x="2338484" y="4247578"/>
              <a:ext cx="1022097" cy="974078"/>
            </a:xfrm>
            <a:prstGeom prst="rect">
              <a:avLst/>
            </a:prstGeom>
          </p:spPr>
        </p:pic>
        <p:pic>
          <p:nvPicPr>
            <p:cNvPr id="66" name="Picture 65"/>
            <p:cNvPicPr>
              <a:picLocks noChangeAspect="1"/>
            </p:cNvPicPr>
            <p:nvPr/>
          </p:nvPicPr>
          <p:blipFill>
            <a:blip r:embed="rId9"/>
            <a:stretch>
              <a:fillRect/>
            </a:stretch>
          </p:blipFill>
          <p:spPr>
            <a:xfrm rot="5400000">
              <a:off x="2044232" y="2890878"/>
              <a:ext cx="1610870" cy="973147"/>
            </a:xfrm>
            <a:prstGeom prst="rect">
              <a:avLst/>
            </a:prstGeom>
          </p:spPr>
        </p:pic>
        <p:pic>
          <p:nvPicPr>
            <p:cNvPr id="67" name="Picture 66"/>
            <p:cNvPicPr>
              <a:picLocks noChangeAspect="1"/>
            </p:cNvPicPr>
            <p:nvPr/>
          </p:nvPicPr>
          <p:blipFill>
            <a:blip r:embed="rId10"/>
            <a:stretch>
              <a:fillRect/>
            </a:stretch>
          </p:blipFill>
          <p:spPr>
            <a:xfrm rot="5400000">
              <a:off x="22108" y="2889569"/>
              <a:ext cx="1612264" cy="973990"/>
            </a:xfrm>
            <a:prstGeom prst="rect">
              <a:avLst/>
            </a:prstGeom>
          </p:spPr>
        </p:pic>
        <p:pic>
          <p:nvPicPr>
            <p:cNvPr id="68" name="Picture 67"/>
            <p:cNvPicPr>
              <a:picLocks noChangeAspect="1"/>
            </p:cNvPicPr>
            <p:nvPr/>
          </p:nvPicPr>
          <p:blipFill>
            <a:blip r:embed="rId11"/>
            <a:stretch>
              <a:fillRect/>
            </a:stretch>
          </p:blipFill>
          <p:spPr>
            <a:xfrm rot="5400000">
              <a:off x="1031738" y="2890879"/>
              <a:ext cx="1610860" cy="973143"/>
            </a:xfrm>
            <a:prstGeom prst="rect">
              <a:avLst/>
            </a:prstGeom>
          </p:spPr>
        </p:pic>
        <p:pic>
          <p:nvPicPr>
            <p:cNvPr id="69" name="Picture 68"/>
            <p:cNvPicPr>
              <a:picLocks noChangeAspect="1"/>
            </p:cNvPicPr>
            <p:nvPr/>
          </p:nvPicPr>
          <p:blipFill>
            <a:blip r:embed="rId12"/>
            <a:stretch>
              <a:fillRect/>
            </a:stretch>
          </p:blipFill>
          <p:spPr>
            <a:xfrm rot="5400000">
              <a:off x="317241" y="4247576"/>
              <a:ext cx="1022101" cy="974082"/>
            </a:xfrm>
            <a:prstGeom prst="rect">
              <a:avLst/>
            </a:prstGeom>
          </p:spPr>
        </p:pic>
        <p:pic>
          <p:nvPicPr>
            <p:cNvPr id="70" name="Picture 69"/>
            <p:cNvPicPr>
              <a:picLocks noChangeAspect="1"/>
            </p:cNvPicPr>
            <p:nvPr/>
          </p:nvPicPr>
          <p:blipFill>
            <a:blip r:embed="rId13"/>
            <a:stretch>
              <a:fillRect/>
            </a:stretch>
          </p:blipFill>
          <p:spPr>
            <a:xfrm rot="5400000">
              <a:off x="1326327" y="4247575"/>
              <a:ext cx="1022102" cy="974083"/>
            </a:xfrm>
            <a:prstGeom prst="rect">
              <a:avLst/>
            </a:prstGeom>
          </p:spPr>
        </p:pic>
        <p:sp>
          <p:nvSpPr>
            <p:cNvPr id="72" name="Rectangle 71"/>
            <p:cNvSpPr/>
            <p:nvPr/>
          </p:nvSpPr>
          <p:spPr>
            <a:xfrm>
              <a:off x="598526" y="3556751"/>
              <a:ext cx="596901" cy="544512"/>
            </a:xfrm>
            <a:prstGeom prst="rect">
              <a:avLst/>
            </a:prstGeom>
            <a:noFill/>
            <a:ln w="6350">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ectangle 72"/>
            <p:cNvSpPr/>
            <p:nvPr/>
          </p:nvSpPr>
          <p:spPr>
            <a:xfrm>
              <a:off x="2621001" y="3556751"/>
              <a:ext cx="596901" cy="544512"/>
            </a:xfrm>
            <a:prstGeom prst="rect">
              <a:avLst/>
            </a:prstGeom>
            <a:noFill/>
            <a:ln w="6350">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Rectangle 73"/>
            <p:cNvSpPr/>
            <p:nvPr/>
          </p:nvSpPr>
          <p:spPr>
            <a:xfrm>
              <a:off x="1608176" y="3556751"/>
              <a:ext cx="596901" cy="544512"/>
            </a:xfrm>
            <a:prstGeom prst="rect">
              <a:avLst/>
            </a:prstGeom>
            <a:noFill/>
            <a:ln w="6350">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pic>
        <p:nvPicPr>
          <p:cNvPr id="33" name="Picture 32" descr="081002jb-Brown biomed letterhead.psd"/>
          <p:cNvPicPr>
            <a:picLocks noChangeAspect="1"/>
          </p:cNvPicPr>
          <p:nvPr/>
        </p:nvPicPr>
        <p:blipFill>
          <a:blip r:embed="rId14"/>
          <a:stretch>
            <a:fillRect/>
          </a:stretch>
        </p:blipFill>
        <p:spPr>
          <a:xfrm>
            <a:off x="5751151" y="10010"/>
            <a:ext cx="3383645" cy="845661"/>
          </a:xfrm>
          <a:prstGeom prst="rect">
            <a:avLst/>
          </a:prstGeom>
        </p:spPr>
      </p:pic>
      <p:grpSp>
        <p:nvGrpSpPr>
          <p:cNvPr id="3" name="Group 60"/>
          <p:cNvGrpSpPr/>
          <p:nvPr/>
        </p:nvGrpSpPr>
        <p:grpSpPr>
          <a:xfrm>
            <a:off x="6072922" y="1165695"/>
            <a:ext cx="2660812" cy="601070"/>
            <a:chOff x="285258" y="284659"/>
            <a:chExt cx="1290877" cy="291604"/>
          </a:xfrm>
        </p:grpSpPr>
        <p:sp>
          <p:nvSpPr>
            <p:cNvPr id="35" name="Text Box 4"/>
            <p:cNvSpPr txBox="1">
              <a:spLocks noChangeArrowheads="1"/>
            </p:cNvSpPr>
            <p:nvPr/>
          </p:nvSpPr>
          <p:spPr bwMode="auto">
            <a:xfrm>
              <a:off x="693402" y="284659"/>
              <a:ext cx="882733" cy="194110"/>
            </a:xfrm>
            <a:prstGeom prst="rect">
              <a:avLst/>
            </a:prstGeom>
            <a:noFill/>
            <a:ln w="9525">
              <a:noFill/>
              <a:miter lim="800000"/>
              <a:headEnd/>
              <a:tailEnd/>
            </a:ln>
          </p:spPr>
          <p:txBody>
            <a:bodyPr wrap="square">
              <a:prstTxWarp prst="textNoShape">
                <a:avLst/>
              </a:prstTxWarp>
              <a:spAutoFit/>
            </a:bodyPr>
            <a:lstStyle/>
            <a:p>
              <a:r>
                <a:rPr lang="en-US" sz="2000" dirty="0">
                  <a:solidFill>
                    <a:srgbClr val="FF0000"/>
                  </a:solidFill>
                  <a:latin typeface="Arial"/>
                  <a:cs typeface="Arial"/>
                </a:rPr>
                <a:t>mCherry</a:t>
              </a:r>
            </a:p>
          </p:txBody>
        </p:sp>
        <p:grpSp>
          <p:nvGrpSpPr>
            <p:cNvPr id="4" name="Group 76"/>
            <p:cNvGrpSpPr/>
            <p:nvPr/>
          </p:nvGrpSpPr>
          <p:grpSpPr>
            <a:xfrm>
              <a:off x="285258" y="294139"/>
              <a:ext cx="829801" cy="282124"/>
              <a:chOff x="551958" y="8273008"/>
              <a:chExt cx="829801" cy="282124"/>
            </a:xfrm>
          </p:grpSpPr>
          <p:sp>
            <p:nvSpPr>
              <p:cNvPr id="37" name="Rectangle 36"/>
              <p:cNvSpPr>
                <a:spLocks noChangeArrowheads="1"/>
              </p:cNvSpPr>
              <p:nvPr/>
            </p:nvSpPr>
            <p:spPr bwMode="auto">
              <a:xfrm>
                <a:off x="551958" y="8496710"/>
                <a:ext cx="720000" cy="34248"/>
              </a:xfrm>
              <a:prstGeom prst="rect">
                <a:avLst/>
              </a:prstGeom>
              <a:gradFill rotWithShape="0">
                <a:gsLst>
                  <a:gs pos="0">
                    <a:srgbClr val="364343"/>
                  </a:gs>
                  <a:gs pos="50000">
                    <a:srgbClr val="CCFFFF"/>
                  </a:gs>
                  <a:gs pos="100000">
                    <a:srgbClr val="364343"/>
                  </a:gs>
                </a:gsLst>
                <a:lin ang="5400000" scaled="1"/>
              </a:gradFill>
              <a:ln w="9525">
                <a:noFill/>
                <a:miter lim="800000"/>
                <a:headEnd/>
                <a:tailEnd/>
              </a:ln>
            </p:spPr>
            <p:txBody>
              <a:bodyPr wrap="none" anchor="ctr">
                <a:prstTxWarp prst="textNoShape">
                  <a:avLst/>
                </a:prstTxWarp>
              </a:bodyPr>
              <a:lstStyle/>
              <a:p>
                <a:endParaRPr lang="en-US" sz="2000" dirty="0">
                  <a:latin typeface="Calibri" pitchFamily="30" charset="0"/>
                </a:endParaRPr>
              </a:p>
            </p:txBody>
          </p:sp>
          <p:sp>
            <p:nvSpPr>
              <p:cNvPr id="38" name="Rectangle 33"/>
              <p:cNvSpPr>
                <a:spLocks noChangeArrowheads="1"/>
              </p:cNvSpPr>
              <p:nvPr/>
            </p:nvSpPr>
            <p:spPr bwMode="auto">
              <a:xfrm>
                <a:off x="1046001" y="8496710"/>
                <a:ext cx="43200" cy="34248"/>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sz="2000" dirty="0">
                  <a:latin typeface="Calibri" pitchFamily="30" charset="0"/>
                </a:endParaRPr>
              </a:p>
            </p:txBody>
          </p:sp>
          <p:sp>
            <p:nvSpPr>
              <p:cNvPr id="39" name="Rectangle 34"/>
              <p:cNvSpPr>
                <a:spLocks noChangeArrowheads="1"/>
              </p:cNvSpPr>
              <p:nvPr/>
            </p:nvSpPr>
            <p:spPr bwMode="auto">
              <a:xfrm>
                <a:off x="990117" y="8496710"/>
                <a:ext cx="43200" cy="34248"/>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sz="2000" dirty="0">
                  <a:latin typeface="Calibri" pitchFamily="30" charset="0"/>
                </a:endParaRPr>
              </a:p>
            </p:txBody>
          </p:sp>
          <p:sp>
            <p:nvSpPr>
              <p:cNvPr id="40" name="Rectangle 35"/>
              <p:cNvSpPr>
                <a:spLocks noChangeArrowheads="1"/>
              </p:cNvSpPr>
              <p:nvPr/>
            </p:nvSpPr>
            <p:spPr bwMode="auto">
              <a:xfrm>
                <a:off x="937408" y="8496710"/>
                <a:ext cx="43200" cy="34248"/>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sz="2000" dirty="0">
                  <a:latin typeface="Calibri" pitchFamily="30" charset="0"/>
                </a:endParaRPr>
              </a:p>
            </p:txBody>
          </p:sp>
          <p:grpSp>
            <p:nvGrpSpPr>
              <p:cNvPr id="5" name="Group 110"/>
              <p:cNvGrpSpPr>
                <a:grpSpLocks/>
              </p:cNvGrpSpPr>
              <p:nvPr/>
            </p:nvGrpSpPr>
            <p:grpSpPr bwMode="auto">
              <a:xfrm>
                <a:off x="647527" y="8471527"/>
                <a:ext cx="231676" cy="83605"/>
                <a:chOff x="5511847" y="1965883"/>
                <a:chExt cx="850900" cy="311151"/>
              </a:xfrm>
            </p:grpSpPr>
            <p:sp>
              <p:nvSpPr>
                <p:cNvPr id="44" name="Rectangle 37"/>
                <p:cNvSpPr>
                  <a:spLocks noChangeArrowheads="1"/>
                </p:cNvSpPr>
                <p:nvPr/>
              </p:nvSpPr>
              <p:spPr bwMode="auto">
                <a:xfrm>
                  <a:off x="5511847" y="1965884"/>
                  <a:ext cx="850900" cy="311150"/>
                </a:xfrm>
                <a:prstGeom prst="rect">
                  <a:avLst/>
                </a:prstGeom>
                <a:solidFill>
                  <a:schemeClr val="bg1"/>
                </a:solidFill>
                <a:ln w="9525">
                  <a:solidFill>
                    <a:schemeClr val="tx1"/>
                  </a:solidFill>
                  <a:miter lim="800000"/>
                  <a:headEnd/>
                  <a:tailEnd/>
                </a:ln>
              </p:spPr>
              <p:txBody>
                <a:bodyPr vert="eaVert" wrap="none" anchor="ctr">
                  <a:prstTxWarp prst="textNoShape">
                    <a:avLst/>
                  </a:prstTxWarp>
                </a:bodyPr>
                <a:lstStyle/>
                <a:p>
                  <a:endParaRPr lang="en-US" sz="2000" dirty="0">
                    <a:latin typeface="Calibri" pitchFamily="30" charset="0"/>
                  </a:endParaRPr>
                </a:p>
              </p:txBody>
            </p:sp>
            <p:sp>
              <p:nvSpPr>
                <p:cNvPr id="45" name="Line 38"/>
                <p:cNvSpPr>
                  <a:spLocks noChangeShapeType="1"/>
                </p:cNvSpPr>
                <p:nvPr/>
              </p:nvSpPr>
              <p:spPr bwMode="auto">
                <a:xfrm>
                  <a:off x="5544389" y="1965883"/>
                  <a:ext cx="0" cy="309813"/>
                </a:xfrm>
                <a:prstGeom prst="line">
                  <a:avLst/>
                </a:prstGeom>
                <a:noFill/>
                <a:ln w="25400">
                  <a:solidFill>
                    <a:schemeClr val="tx1"/>
                  </a:solidFill>
                  <a:round/>
                  <a:headEnd/>
                  <a:tailEnd/>
                </a:ln>
              </p:spPr>
              <p:txBody>
                <a:bodyPr>
                  <a:prstTxWarp prst="textNoShape">
                    <a:avLst/>
                  </a:prstTxWarp>
                </a:bodyPr>
                <a:lstStyle/>
                <a:p>
                  <a:endParaRPr lang="en-US" sz="2000" dirty="0"/>
                </a:p>
              </p:txBody>
            </p:sp>
            <p:sp>
              <p:nvSpPr>
                <p:cNvPr id="46" name="Line 39"/>
                <p:cNvSpPr>
                  <a:spLocks noChangeShapeType="1"/>
                </p:cNvSpPr>
                <p:nvPr/>
              </p:nvSpPr>
              <p:spPr bwMode="auto">
                <a:xfrm>
                  <a:off x="5675625" y="1965883"/>
                  <a:ext cx="0" cy="309813"/>
                </a:xfrm>
                <a:prstGeom prst="line">
                  <a:avLst/>
                </a:prstGeom>
                <a:noFill/>
                <a:ln w="25400">
                  <a:solidFill>
                    <a:schemeClr val="tx1"/>
                  </a:solidFill>
                  <a:round/>
                  <a:headEnd/>
                  <a:tailEnd/>
                </a:ln>
              </p:spPr>
              <p:txBody>
                <a:bodyPr>
                  <a:prstTxWarp prst="textNoShape">
                    <a:avLst/>
                  </a:prstTxWarp>
                </a:bodyPr>
                <a:lstStyle/>
                <a:p>
                  <a:endParaRPr lang="en-US" sz="2000" dirty="0"/>
                </a:p>
              </p:txBody>
            </p:sp>
            <p:sp>
              <p:nvSpPr>
                <p:cNvPr id="47" name="Line 40"/>
                <p:cNvSpPr>
                  <a:spLocks noChangeShapeType="1"/>
                </p:cNvSpPr>
                <p:nvPr/>
              </p:nvSpPr>
              <p:spPr bwMode="auto">
                <a:xfrm>
                  <a:off x="6069324" y="1965883"/>
                  <a:ext cx="0" cy="309813"/>
                </a:xfrm>
                <a:prstGeom prst="line">
                  <a:avLst/>
                </a:prstGeom>
                <a:noFill/>
                <a:ln w="25400">
                  <a:solidFill>
                    <a:schemeClr val="tx1"/>
                  </a:solidFill>
                  <a:round/>
                  <a:headEnd/>
                  <a:tailEnd/>
                </a:ln>
              </p:spPr>
              <p:txBody>
                <a:bodyPr>
                  <a:prstTxWarp prst="textNoShape">
                    <a:avLst/>
                  </a:prstTxWarp>
                </a:bodyPr>
                <a:lstStyle/>
                <a:p>
                  <a:endParaRPr lang="en-US" sz="2000" dirty="0"/>
                </a:p>
              </p:txBody>
            </p:sp>
            <p:sp>
              <p:nvSpPr>
                <p:cNvPr id="48" name="Line 41"/>
                <p:cNvSpPr>
                  <a:spLocks noChangeShapeType="1"/>
                </p:cNvSpPr>
                <p:nvPr/>
              </p:nvSpPr>
              <p:spPr bwMode="auto">
                <a:xfrm>
                  <a:off x="6200557" y="1965883"/>
                  <a:ext cx="0" cy="309813"/>
                </a:xfrm>
                <a:prstGeom prst="line">
                  <a:avLst/>
                </a:prstGeom>
                <a:noFill/>
                <a:ln w="25400">
                  <a:solidFill>
                    <a:schemeClr val="tx1"/>
                  </a:solidFill>
                  <a:round/>
                  <a:headEnd/>
                  <a:tailEnd/>
                </a:ln>
              </p:spPr>
              <p:txBody>
                <a:bodyPr>
                  <a:prstTxWarp prst="textNoShape">
                    <a:avLst/>
                  </a:prstTxWarp>
                </a:bodyPr>
                <a:lstStyle/>
                <a:p>
                  <a:endParaRPr lang="en-US" sz="2000" dirty="0"/>
                </a:p>
              </p:txBody>
            </p:sp>
            <p:sp>
              <p:nvSpPr>
                <p:cNvPr id="71" name="Line 42"/>
                <p:cNvSpPr>
                  <a:spLocks noChangeShapeType="1"/>
                </p:cNvSpPr>
                <p:nvPr/>
              </p:nvSpPr>
              <p:spPr bwMode="auto">
                <a:xfrm>
                  <a:off x="6331790" y="1965883"/>
                  <a:ext cx="0" cy="309813"/>
                </a:xfrm>
                <a:prstGeom prst="line">
                  <a:avLst/>
                </a:prstGeom>
                <a:noFill/>
                <a:ln w="25400">
                  <a:solidFill>
                    <a:schemeClr val="tx1"/>
                  </a:solidFill>
                  <a:round/>
                  <a:headEnd/>
                  <a:tailEnd/>
                </a:ln>
              </p:spPr>
              <p:txBody>
                <a:bodyPr>
                  <a:prstTxWarp prst="textNoShape">
                    <a:avLst/>
                  </a:prstTxWarp>
                </a:bodyPr>
                <a:lstStyle/>
                <a:p>
                  <a:endParaRPr lang="en-US" sz="2000" dirty="0"/>
                </a:p>
              </p:txBody>
            </p:sp>
            <p:sp>
              <p:nvSpPr>
                <p:cNvPr id="75" name="Rectangle 43"/>
                <p:cNvSpPr>
                  <a:spLocks noChangeArrowheads="1"/>
                </p:cNvSpPr>
                <p:nvPr/>
              </p:nvSpPr>
              <p:spPr bwMode="auto">
                <a:xfrm rot="5400000">
                  <a:off x="5714380" y="2084024"/>
                  <a:ext cx="310896" cy="74613"/>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sz="2000" dirty="0">
                    <a:latin typeface="Calibri" pitchFamily="30" charset="0"/>
                  </a:endParaRPr>
                </a:p>
              </p:txBody>
            </p:sp>
            <p:sp>
              <p:nvSpPr>
                <p:cNvPr id="79" name="Line 44"/>
                <p:cNvSpPr>
                  <a:spLocks noChangeShapeType="1"/>
                </p:cNvSpPr>
                <p:nvPr/>
              </p:nvSpPr>
              <p:spPr bwMode="auto">
                <a:xfrm>
                  <a:off x="5938091" y="1965883"/>
                  <a:ext cx="0" cy="309813"/>
                </a:xfrm>
                <a:prstGeom prst="line">
                  <a:avLst/>
                </a:prstGeom>
                <a:noFill/>
                <a:ln w="25400">
                  <a:solidFill>
                    <a:schemeClr val="tx1"/>
                  </a:solidFill>
                  <a:round/>
                  <a:headEnd/>
                  <a:tailEnd/>
                </a:ln>
              </p:spPr>
              <p:txBody>
                <a:bodyPr>
                  <a:prstTxWarp prst="textNoShape">
                    <a:avLst/>
                  </a:prstTxWarp>
                </a:bodyPr>
                <a:lstStyle/>
                <a:p>
                  <a:endParaRPr lang="en-US" sz="2000" dirty="0"/>
                </a:p>
              </p:txBody>
            </p:sp>
            <p:sp>
              <p:nvSpPr>
                <p:cNvPr id="80" name="Line 45"/>
                <p:cNvSpPr>
                  <a:spLocks noChangeShapeType="1"/>
                </p:cNvSpPr>
                <p:nvPr/>
              </p:nvSpPr>
              <p:spPr bwMode="auto">
                <a:xfrm>
                  <a:off x="5806858" y="1965883"/>
                  <a:ext cx="0" cy="309813"/>
                </a:xfrm>
                <a:prstGeom prst="line">
                  <a:avLst/>
                </a:prstGeom>
                <a:noFill/>
                <a:ln w="25400">
                  <a:solidFill>
                    <a:schemeClr val="tx1"/>
                  </a:solidFill>
                  <a:round/>
                  <a:headEnd/>
                  <a:tailEnd/>
                </a:ln>
              </p:spPr>
              <p:txBody>
                <a:bodyPr>
                  <a:prstTxWarp prst="textNoShape">
                    <a:avLst/>
                  </a:prstTxWarp>
                </a:bodyPr>
                <a:lstStyle/>
                <a:p>
                  <a:endParaRPr lang="en-US" sz="2000" dirty="0"/>
                </a:p>
              </p:txBody>
            </p:sp>
          </p:grpSp>
          <p:sp>
            <p:nvSpPr>
              <p:cNvPr id="42" name="Rectangle 94"/>
              <p:cNvSpPr>
                <a:spLocks noChangeArrowheads="1"/>
              </p:cNvSpPr>
              <p:nvPr/>
            </p:nvSpPr>
            <p:spPr bwMode="auto">
              <a:xfrm>
                <a:off x="597809" y="8273008"/>
                <a:ext cx="658425" cy="194111"/>
              </a:xfrm>
              <a:prstGeom prst="rect">
                <a:avLst/>
              </a:prstGeom>
              <a:noFill/>
              <a:ln w="9525">
                <a:noFill/>
                <a:miter lim="800000"/>
                <a:headEnd/>
                <a:tailEnd/>
              </a:ln>
            </p:spPr>
            <p:txBody>
              <a:bodyPr wrap="square">
                <a:prstTxWarp prst="textNoShape">
                  <a:avLst/>
                </a:prstTxWarp>
                <a:spAutoFit/>
              </a:bodyPr>
              <a:lstStyle/>
              <a:p>
                <a:r>
                  <a:rPr lang="en-US" sz="2000" dirty="0">
                    <a:latin typeface="Arial"/>
                    <a:cs typeface="Arial"/>
                  </a:rPr>
                  <a:t>OA1</a:t>
                </a:r>
              </a:p>
            </p:txBody>
          </p:sp>
          <p:sp>
            <p:nvSpPr>
              <p:cNvPr id="43" name="AutoShape 18"/>
              <p:cNvSpPr>
                <a:spLocks noChangeArrowheads="1"/>
              </p:cNvSpPr>
              <p:nvPr/>
            </p:nvSpPr>
            <p:spPr bwMode="auto">
              <a:xfrm rot="10800000">
                <a:off x="1058419" y="8459440"/>
                <a:ext cx="323340" cy="95692"/>
              </a:xfrm>
              <a:prstGeom prst="irregularSeal1">
                <a:avLst/>
              </a:prstGeom>
              <a:gradFill flip="none" rotWithShape="1">
                <a:gsLst>
                  <a:gs pos="100000">
                    <a:srgbClr val="FF0000"/>
                  </a:gs>
                  <a:gs pos="0">
                    <a:srgbClr val="8C0000"/>
                  </a:gs>
                </a:gsLst>
                <a:path path="circle">
                  <a:fillToRect l="50000" t="50000" r="50000" b="50000"/>
                </a:path>
                <a:tileRect/>
              </a:gradFill>
              <a:ln w="3175">
                <a:solidFill>
                  <a:schemeClr val="tx1"/>
                </a:solidFill>
                <a:miter lim="800000"/>
                <a:headEnd/>
                <a:tailEnd/>
              </a:ln>
            </p:spPr>
            <p:txBody>
              <a:bodyPr wrap="none" anchor="ctr">
                <a:prstTxWarp prst="textNoShape">
                  <a:avLst/>
                </a:prstTxWarp>
              </a:bodyPr>
              <a:lstStyle/>
              <a:p>
                <a:endParaRPr lang="en-US" sz="2000" dirty="0">
                  <a:latin typeface="Calibri" pitchFamily="30" charset="0"/>
                </a:endParaRPr>
              </a:p>
            </p:txBody>
          </p:sp>
        </p:grpSp>
      </p:grpSp>
      <p:pic>
        <p:nvPicPr>
          <p:cNvPr id="81" name="100202NLW_MW_UV9cissmall.avi">
            <a:hlinkClick r:id="" action="ppaction://media"/>
          </p:cNvPr>
          <p:cNvPicPr>
            <a:picLocks/>
          </p:cNvPicPr>
          <p:nvPr>
            <a:videoFile r:link="rId2"/>
            <p:extLst>
              <p:ext uri="{DAA4B4D4-6D71-4841-9C94-3DE7FCFB9230}">
                <p14:media xmlns:p14="http://schemas.microsoft.com/office/powerpoint/2010/main" r:embed="rId1"/>
              </p:ext>
            </p:extLst>
          </p:nvPr>
        </p:nvPicPr>
        <p:blipFill>
          <a:blip r:embed="rId15"/>
          <a:stretch>
            <a:fillRect/>
          </a:stretch>
        </p:blipFill>
        <p:spPr>
          <a:xfrm>
            <a:off x="3399312" y="273732"/>
            <a:ext cx="2313643" cy="2313643"/>
          </a:xfrm>
          <a:prstGeom prst="rect">
            <a:avLst/>
          </a:prstGeom>
        </p:spPr>
      </p:pic>
      <p:sp>
        <p:nvSpPr>
          <p:cNvPr id="56" name="Title 1"/>
          <p:cNvSpPr>
            <a:spLocks noGrp="1"/>
          </p:cNvSpPr>
          <p:nvPr>
            <p:ph type="ctrTitle"/>
          </p:nvPr>
        </p:nvSpPr>
        <p:spPr>
          <a:xfrm>
            <a:off x="109552" y="181412"/>
            <a:ext cx="4211370" cy="1014609"/>
          </a:xfrm>
        </p:spPr>
        <p:txBody>
          <a:bodyPr>
            <a:normAutofit fontScale="90000"/>
          </a:bodyPr>
          <a:lstStyle/>
          <a:p>
            <a:pPr algn="l"/>
            <a:r>
              <a:rPr lang="en-US" sz="4889" dirty="0" smtClean="0">
                <a:latin typeface="Constantia"/>
                <a:cs typeface="Constantia"/>
              </a:rPr>
              <a:t>Oancea Lab</a:t>
            </a:r>
            <a:r>
              <a:rPr lang="en-US" dirty="0" smtClean="0">
                <a:latin typeface="Constantia"/>
                <a:cs typeface="Constantia"/>
              </a:rPr>
              <a:t/>
            </a:r>
            <a:br>
              <a:rPr lang="en-US" dirty="0" smtClean="0">
                <a:latin typeface="Constantia"/>
                <a:cs typeface="Constantia"/>
              </a:rPr>
            </a:br>
            <a:endParaRPr lang="en-US" dirty="0">
              <a:latin typeface="Constantia"/>
              <a:cs typeface="Constantia"/>
            </a:endParaRPr>
          </a:p>
        </p:txBody>
      </p:sp>
      <p:pic>
        <p:nvPicPr>
          <p:cNvPr id="49" name="TIRFmelanosomes.mov">
            <a:hlinkClick r:id="" action="ppaction://media"/>
          </p:cNvPr>
          <p:cNvPicPr>
            <a:picLocks/>
          </p:cNvPicPr>
          <p:nvPr>
            <a:videoFile r:link="rId4"/>
            <p:extLst>
              <p:ext uri="{DAA4B4D4-6D71-4841-9C94-3DE7FCFB9230}">
                <p14:media xmlns:p14="http://schemas.microsoft.com/office/powerpoint/2010/main" r:link="rId3"/>
              </p:ext>
            </p:extLst>
          </p:nvPr>
        </p:nvPicPr>
        <p:blipFill>
          <a:blip r:embed="rId16"/>
          <a:stretch>
            <a:fillRect/>
          </a:stretch>
        </p:blipFill>
        <p:spPr>
          <a:xfrm>
            <a:off x="6067277" y="1885949"/>
            <a:ext cx="2476328" cy="1496885"/>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49" fill="hold"/>
                                        <p:tgtEl>
                                          <p:spTgt spid="81"/>
                                        </p:tgtEl>
                                      </p:cBhvr>
                                    </p:cmd>
                                  </p:childTnLst>
                                </p:cTn>
                              </p:par>
                              <p:par>
                                <p:cTn id="7" presetID="1" presetClass="mediacall" presetSubtype="0" fill="hold" nodeType="withEffect">
                                  <p:stCondLst>
                                    <p:cond delay="0"/>
                                  </p:stCondLst>
                                  <p:childTnLst>
                                    <p:cmd type="call" cmd="playFrom(0.0)">
                                      <p:cBhvr>
                                        <p:cTn id="8" dur="1505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Next" delay="0">
                      <p:tgtEl>
                        <p:sldTgt/>
                      </p:tgtEl>
                    </p:cond>
                    <p:cond evt="onPrev" delay="0">
                      <p:tgtEl>
                        <p:sldTgt/>
                      </p:tgtEl>
                    </p:cond>
                  </p:endCondLst>
                </p:cTn>
                <p:tgtEl>
                  <p:spTgt spid="81"/>
                </p:tgtEl>
              </p:cMediaNode>
            </p:video>
            <p:seq concurrent="1" nextAc="seek">
              <p:cTn id="10" restart="whenNotActive" fill="hold" evtFilter="cancelBubble" nodeType="interactiveSeq">
                <p:stCondLst>
                  <p:cond evt="onClick" delay="0">
                    <p:tgtEl>
                      <p:spTgt spid="81"/>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81"/>
                                        </p:tgtEl>
                                      </p:cBhvr>
                                    </p:cmd>
                                  </p:childTnLst>
                                </p:cTn>
                              </p:par>
                            </p:childTnLst>
                          </p:cTn>
                        </p:par>
                      </p:childTnLst>
                    </p:cTn>
                  </p:par>
                </p:childTnLst>
              </p:cTn>
              <p:nextCondLst>
                <p:cond evt="onClick" delay="0">
                  <p:tgtEl>
                    <p:spTgt spid="81"/>
                  </p:tgtEl>
                </p:cond>
              </p:nextCondLst>
            </p:seq>
            <p:video>
              <p:cMediaNode>
                <p:cTn id="15" repeatCount="indefinite" fill="hold" display="0">
                  <p:stCondLst>
                    <p:cond delay="indefinite"/>
                  </p:stCondLst>
                  <p:endCondLst>
                    <p:cond evt="onNext" delay="0">
                      <p:tgtEl>
                        <p:sldTgt/>
                      </p:tgtEl>
                    </p:cond>
                    <p:cond evt="onPrev" delay="0">
                      <p:tgtEl>
                        <p:sldTgt/>
                      </p:tgtEl>
                    </p:cond>
                  </p:endCondLst>
                </p:cTn>
                <p:tgtEl>
                  <p:spTgt spid="49"/>
                </p:tgtEl>
              </p:cMediaNode>
            </p:video>
            <p:seq concurrent="1" nextAc="seek">
              <p:cTn id="16" restart="whenNotActive" fill="hold" evtFilter="cancelBubble" nodeType="interactiveSeq">
                <p:stCondLst>
                  <p:cond evt="onClick" delay="0">
                    <p:tgtEl>
                      <p:spTgt spid="49"/>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9"/>
                                        </p:tgtEl>
                                      </p:cBhvr>
                                    </p:cmd>
                                  </p:childTnLst>
                                </p:cTn>
                              </p:par>
                            </p:childTnLst>
                          </p:cTn>
                        </p:par>
                      </p:childTnLst>
                    </p:cTn>
                  </p:par>
                </p:childTnLst>
              </p:cTn>
              <p:nextCondLst>
                <p:cond evt="onClick" delay="0">
                  <p:tgtEl>
                    <p:spTgt spid="49"/>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1985" y="680080"/>
            <a:ext cx="5557932" cy="6771086"/>
          </a:xfrm>
          <a:prstGeom prst="rect">
            <a:avLst/>
          </a:prstGeom>
          <a:noFill/>
        </p:spPr>
        <p:txBody>
          <a:bodyPr wrap="none" rtlCol="0">
            <a:spAutoFit/>
          </a:bodyPr>
          <a:lstStyle/>
          <a:p>
            <a:endParaRPr lang="en-US" u="sng" dirty="0" smtClean="0">
              <a:latin typeface="Constantia"/>
              <a:cs typeface="Constantia"/>
            </a:endParaRPr>
          </a:p>
          <a:p>
            <a:r>
              <a:rPr lang="en-US" sz="2400" b="1" u="sng" dirty="0" smtClean="0">
                <a:latin typeface="Constantia"/>
                <a:cs typeface="Constantia"/>
              </a:rPr>
              <a:t>Current projects:</a:t>
            </a:r>
          </a:p>
          <a:p>
            <a:endParaRPr lang="en-US" dirty="0" smtClean="0">
              <a:latin typeface="Constantia"/>
              <a:cs typeface="Constantia"/>
            </a:endParaRPr>
          </a:p>
          <a:p>
            <a:r>
              <a:rPr lang="en-US" b="1" dirty="0" smtClean="0">
                <a:latin typeface="Constantia"/>
                <a:cs typeface="Constantia"/>
              </a:rPr>
              <a:t>Light-activation of opsin receptors in skin</a:t>
            </a:r>
          </a:p>
          <a:p>
            <a:pPr>
              <a:buFont typeface="Arial"/>
              <a:buChar char="•"/>
            </a:pPr>
            <a:r>
              <a:rPr lang="en-US" dirty="0" smtClean="0">
                <a:latin typeface="Constantia"/>
                <a:cs typeface="Constantia"/>
              </a:rPr>
              <a:t>	UV light-sensitive opsins in human skin cells</a:t>
            </a:r>
          </a:p>
          <a:p>
            <a:pPr>
              <a:buFont typeface="Arial"/>
              <a:buChar char="•"/>
            </a:pPr>
            <a:r>
              <a:rPr lang="en-US" dirty="0" smtClean="0">
                <a:latin typeface="Constantia"/>
                <a:cs typeface="Constantia"/>
              </a:rPr>
              <a:t>	Characterize signaling pathway</a:t>
            </a:r>
          </a:p>
          <a:p>
            <a:pPr>
              <a:buFont typeface="Arial"/>
              <a:buChar char="•"/>
            </a:pPr>
            <a:r>
              <a:rPr lang="en-US" dirty="0" smtClean="0">
                <a:latin typeface="Constantia"/>
                <a:cs typeface="Constantia"/>
              </a:rPr>
              <a:t>	Identify receptor signaling partners</a:t>
            </a:r>
          </a:p>
          <a:p>
            <a:pPr>
              <a:buFont typeface="Arial"/>
              <a:buChar char="•"/>
            </a:pPr>
            <a:r>
              <a:rPr lang="en-US" dirty="0" smtClean="0">
                <a:latin typeface="Constantia"/>
                <a:cs typeface="Constantia"/>
              </a:rPr>
              <a:t>	Calcium imaging, melanin/protein quantification</a:t>
            </a:r>
          </a:p>
          <a:p>
            <a:endParaRPr lang="en-US" dirty="0" smtClean="0">
              <a:latin typeface="Constantia"/>
              <a:cs typeface="Constantia"/>
            </a:endParaRPr>
          </a:p>
          <a:p>
            <a:r>
              <a:rPr lang="en-US" b="1" dirty="0" smtClean="0">
                <a:latin typeface="Constantia"/>
                <a:cs typeface="Constantia"/>
              </a:rPr>
              <a:t>Engineering live cell fluorescent markers</a:t>
            </a:r>
          </a:p>
          <a:p>
            <a:pPr>
              <a:buFont typeface="Arial"/>
              <a:buChar char="•"/>
            </a:pPr>
            <a:r>
              <a:rPr lang="en-US" dirty="0" smtClean="0">
                <a:latin typeface="Constantia"/>
                <a:cs typeface="Constantia"/>
              </a:rPr>
              <a:t>	Melanosome-specific markers</a:t>
            </a:r>
          </a:p>
          <a:p>
            <a:pPr>
              <a:buFont typeface="Arial"/>
              <a:buChar char="•"/>
            </a:pPr>
            <a:r>
              <a:rPr lang="en-US" dirty="0" smtClean="0">
                <a:latin typeface="Constantia"/>
                <a:cs typeface="Constantia"/>
              </a:rPr>
              <a:t>	Image dynamics in real time</a:t>
            </a:r>
          </a:p>
          <a:p>
            <a:pPr>
              <a:buFont typeface="Arial"/>
              <a:buChar char="•"/>
            </a:pPr>
            <a:r>
              <a:rPr lang="en-US" dirty="0" smtClean="0">
                <a:latin typeface="Constantia"/>
                <a:cs typeface="Constantia"/>
              </a:rPr>
              <a:t>      Monitor pigment transfer</a:t>
            </a:r>
          </a:p>
          <a:p>
            <a:pPr>
              <a:buFont typeface="Arial"/>
              <a:buChar char="•"/>
            </a:pPr>
            <a:r>
              <a:rPr lang="en-US" dirty="0" smtClean="0">
                <a:latin typeface="Constantia"/>
                <a:cs typeface="Constantia"/>
              </a:rPr>
              <a:t>	TIRF microscopy, immunostaining</a:t>
            </a:r>
          </a:p>
          <a:p>
            <a:pPr>
              <a:buFont typeface="Arial"/>
              <a:buChar char="•"/>
            </a:pPr>
            <a:r>
              <a:rPr lang="en-US" dirty="0" smtClean="0">
                <a:latin typeface="Constantia"/>
                <a:cs typeface="Constantia"/>
              </a:rPr>
              <a:t>	Single particle </a:t>
            </a:r>
            <a:r>
              <a:rPr lang="en-US" dirty="0">
                <a:latin typeface="Constantia"/>
                <a:cs typeface="Constantia"/>
              </a:rPr>
              <a:t>t</a:t>
            </a:r>
            <a:r>
              <a:rPr lang="en-US" dirty="0" smtClean="0">
                <a:latin typeface="Constantia"/>
                <a:cs typeface="Constantia"/>
              </a:rPr>
              <a:t>racking, co-cultures</a:t>
            </a:r>
          </a:p>
          <a:p>
            <a:endParaRPr lang="en-US" dirty="0" smtClean="0">
              <a:latin typeface="Constantia"/>
              <a:cs typeface="Constantia"/>
            </a:endParaRPr>
          </a:p>
          <a:p>
            <a:r>
              <a:rPr lang="en-US" b="1" dirty="0" smtClean="0">
                <a:latin typeface="Constantia"/>
                <a:cs typeface="Constantia"/>
              </a:rPr>
              <a:t>Characterizing TRP ion channels in skin</a:t>
            </a:r>
          </a:p>
          <a:p>
            <a:pPr>
              <a:buFont typeface="Arial"/>
              <a:buChar char="•"/>
            </a:pPr>
            <a:r>
              <a:rPr lang="en-US" dirty="0" smtClean="0">
                <a:latin typeface="Constantia"/>
                <a:cs typeface="Constantia"/>
              </a:rPr>
              <a:t>	TRP channels in human skin cells</a:t>
            </a:r>
          </a:p>
          <a:p>
            <a:pPr>
              <a:buFont typeface="Arial"/>
              <a:buChar char="•"/>
            </a:pPr>
            <a:r>
              <a:rPr lang="en-US" dirty="0" smtClean="0">
                <a:latin typeface="Constantia"/>
                <a:cs typeface="Constantia"/>
              </a:rPr>
              <a:t>	TRPM and TRPV</a:t>
            </a:r>
          </a:p>
          <a:p>
            <a:pPr>
              <a:buFont typeface="Arial"/>
              <a:buChar char="•"/>
            </a:pPr>
            <a:r>
              <a:rPr lang="en-US" dirty="0" smtClean="0">
                <a:latin typeface="Constantia"/>
                <a:cs typeface="Constantia"/>
              </a:rPr>
              <a:t>	Electrophysiology, calcium imaging</a:t>
            </a:r>
          </a:p>
          <a:p>
            <a:pPr>
              <a:buFont typeface="Arial"/>
              <a:buChar char="•"/>
            </a:pPr>
            <a:r>
              <a:rPr lang="en-US" dirty="0" smtClean="0">
                <a:latin typeface="Constantia"/>
                <a:cs typeface="Constantia"/>
              </a:rPr>
              <a:t>	Molecular biology, immunostaining</a:t>
            </a:r>
          </a:p>
          <a:p>
            <a:endParaRPr lang="en-US" dirty="0" smtClean="0">
              <a:latin typeface="Constantia"/>
              <a:cs typeface="Constantia"/>
            </a:endParaRPr>
          </a:p>
          <a:p>
            <a:endParaRPr lang="en-US" dirty="0">
              <a:latin typeface="Constantia"/>
              <a:cs typeface="Constantia"/>
            </a:endParaRPr>
          </a:p>
          <a:p>
            <a:endParaRPr lang="en-US" dirty="0">
              <a:latin typeface="Constantia"/>
              <a:cs typeface="Constantia"/>
            </a:endParaRPr>
          </a:p>
        </p:txBody>
      </p:sp>
      <p:pic>
        <p:nvPicPr>
          <p:cNvPr id="58" name="Picture 57"/>
          <p:cNvPicPr>
            <a:picLocks noChangeAspect="1"/>
          </p:cNvPicPr>
          <p:nvPr/>
        </p:nvPicPr>
        <p:blipFill>
          <a:blip r:embed="rId2"/>
          <a:stretch>
            <a:fillRect/>
          </a:stretch>
        </p:blipFill>
        <p:spPr>
          <a:xfrm>
            <a:off x="7271250" y="3457638"/>
            <a:ext cx="974247" cy="1305761"/>
          </a:xfrm>
          <a:prstGeom prst="rect">
            <a:avLst/>
          </a:prstGeom>
        </p:spPr>
      </p:pic>
      <p:pic>
        <p:nvPicPr>
          <p:cNvPr id="59" name="Picture 58"/>
          <p:cNvPicPr>
            <a:picLocks noChangeAspect="1"/>
          </p:cNvPicPr>
          <p:nvPr/>
        </p:nvPicPr>
        <p:blipFill>
          <a:blip r:embed="rId3"/>
          <a:stretch>
            <a:fillRect/>
          </a:stretch>
        </p:blipFill>
        <p:spPr>
          <a:xfrm>
            <a:off x="6259158" y="3457638"/>
            <a:ext cx="974247" cy="1305761"/>
          </a:xfrm>
          <a:prstGeom prst="rect">
            <a:avLst/>
          </a:prstGeom>
        </p:spPr>
      </p:pic>
      <p:pic>
        <p:nvPicPr>
          <p:cNvPr id="60" name="Picture 59"/>
          <p:cNvPicPr>
            <a:picLocks noChangeAspect="1"/>
          </p:cNvPicPr>
          <p:nvPr/>
        </p:nvPicPr>
        <p:blipFill>
          <a:blip r:embed="rId4"/>
          <a:stretch>
            <a:fillRect/>
          </a:stretch>
        </p:blipFill>
        <p:spPr>
          <a:xfrm>
            <a:off x="5250137" y="3457638"/>
            <a:ext cx="974247" cy="1305761"/>
          </a:xfrm>
          <a:prstGeom prst="rect">
            <a:avLst/>
          </a:prstGeom>
        </p:spPr>
      </p:pic>
      <p:grpSp>
        <p:nvGrpSpPr>
          <p:cNvPr id="2" name="Group 60"/>
          <p:cNvGrpSpPr/>
          <p:nvPr/>
        </p:nvGrpSpPr>
        <p:grpSpPr>
          <a:xfrm>
            <a:off x="5203732" y="3050196"/>
            <a:ext cx="1240285" cy="334257"/>
            <a:chOff x="283715" y="242006"/>
            <a:chExt cx="1240285" cy="334257"/>
          </a:xfrm>
        </p:grpSpPr>
        <p:sp>
          <p:nvSpPr>
            <p:cNvPr id="62" name="Text Box 4"/>
            <p:cNvSpPr txBox="1">
              <a:spLocks noChangeArrowheads="1"/>
            </p:cNvSpPr>
            <p:nvPr/>
          </p:nvSpPr>
          <p:spPr bwMode="auto">
            <a:xfrm>
              <a:off x="641268" y="242006"/>
              <a:ext cx="882732" cy="276999"/>
            </a:xfrm>
            <a:prstGeom prst="rect">
              <a:avLst/>
            </a:prstGeom>
            <a:noFill/>
            <a:ln w="9525">
              <a:noFill/>
              <a:miter lim="800000"/>
              <a:headEnd/>
              <a:tailEnd/>
            </a:ln>
          </p:spPr>
          <p:txBody>
            <a:bodyPr wrap="square">
              <a:prstTxWarp prst="textNoShape">
                <a:avLst/>
              </a:prstTxWarp>
              <a:spAutoFit/>
            </a:bodyPr>
            <a:lstStyle/>
            <a:p>
              <a:r>
                <a:rPr lang="en-US" sz="1200" dirty="0">
                  <a:solidFill>
                    <a:srgbClr val="FF0000"/>
                  </a:solidFill>
                  <a:latin typeface="Arial"/>
                  <a:cs typeface="Arial"/>
                </a:rPr>
                <a:t>mCherry</a:t>
              </a:r>
            </a:p>
          </p:txBody>
        </p:sp>
        <p:grpSp>
          <p:nvGrpSpPr>
            <p:cNvPr id="3" name="Group 76"/>
            <p:cNvGrpSpPr/>
            <p:nvPr/>
          </p:nvGrpSpPr>
          <p:grpSpPr>
            <a:xfrm>
              <a:off x="283715" y="242006"/>
              <a:ext cx="831344" cy="334257"/>
              <a:chOff x="550415" y="8220875"/>
              <a:chExt cx="831344" cy="334257"/>
            </a:xfrm>
          </p:grpSpPr>
          <p:sp>
            <p:nvSpPr>
              <p:cNvPr id="64" name="Rectangle 63"/>
              <p:cNvSpPr>
                <a:spLocks noChangeArrowheads="1"/>
              </p:cNvSpPr>
              <p:nvPr/>
            </p:nvSpPr>
            <p:spPr bwMode="auto">
              <a:xfrm>
                <a:off x="551958" y="8496710"/>
                <a:ext cx="720000" cy="34248"/>
              </a:xfrm>
              <a:prstGeom prst="rect">
                <a:avLst/>
              </a:prstGeom>
              <a:gradFill rotWithShape="0">
                <a:gsLst>
                  <a:gs pos="0">
                    <a:srgbClr val="364343"/>
                  </a:gs>
                  <a:gs pos="50000">
                    <a:srgbClr val="CCFFFF"/>
                  </a:gs>
                  <a:gs pos="100000">
                    <a:srgbClr val="364343"/>
                  </a:gs>
                </a:gsLst>
                <a:lin ang="5400000" scaled="1"/>
              </a:gradFill>
              <a:ln w="9525">
                <a:noFill/>
                <a:miter lim="800000"/>
                <a:headEnd/>
                <a:tailEnd/>
              </a:ln>
            </p:spPr>
            <p:txBody>
              <a:bodyPr wrap="none" anchor="ctr">
                <a:prstTxWarp prst="textNoShape">
                  <a:avLst/>
                </a:prstTxWarp>
              </a:bodyPr>
              <a:lstStyle/>
              <a:p>
                <a:endParaRPr lang="en-US" dirty="0">
                  <a:latin typeface="Calibri" pitchFamily="30" charset="0"/>
                </a:endParaRPr>
              </a:p>
            </p:txBody>
          </p:sp>
          <p:sp>
            <p:nvSpPr>
              <p:cNvPr id="65" name="Rectangle 33"/>
              <p:cNvSpPr>
                <a:spLocks noChangeArrowheads="1"/>
              </p:cNvSpPr>
              <p:nvPr/>
            </p:nvSpPr>
            <p:spPr bwMode="auto">
              <a:xfrm>
                <a:off x="1046001" y="8496710"/>
                <a:ext cx="43200" cy="34248"/>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dirty="0">
                  <a:latin typeface="Calibri" pitchFamily="30" charset="0"/>
                </a:endParaRPr>
              </a:p>
            </p:txBody>
          </p:sp>
          <p:sp>
            <p:nvSpPr>
              <p:cNvPr id="66" name="Rectangle 34"/>
              <p:cNvSpPr>
                <a:spLocks noChangeArrowheads="1"/>
              </p:cNvSpPr>
              <p:nvPr/>
            </p:nvSpPr>
            <p:spPr bwMode="auto">
              <a:xfrm>
                <a:off x="990117" y="8496710"/>
                <a:ext cx="43200" cy="34248"/>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dirty="0">
                  <a:latin typeface="Calibri" pitchFamily="30" charset="0"/>
                </a:endParaRPr>
              </a:p>
            </p:txBody>
          </p:sp>
          <p:sp>
            <p:nvSpPr>
              <p:cNvPr id="67" name="Rectangle 35"/>
              <p:cNvSpPr>
                <a:spLocks noChangeArrowheads="1"/>
              </p:cNvSpPr>
              <p:nvPr/>
            </p:nvSpPr>
            <p:spPr bwMode="auto">
              <a:xfrm>
                <a:off x="937408" y="8496710"/>
                <a:ext cx="43200" cy="34248"/>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dirty="0">
                  <a:latin typeface="Calibri" pitchFamily="30" charset="0"/>
                </a:endParaRPr>
              </a:p>
            </p:txBody>
          </p:sp>
          <p:grpSp>
            <p:nvGrpSpPr>
              <p:cNvPr id="4" name="Group 110"/>
              <p:cNvGrpSpPr>
                <a:grpSpLocks/>
              </p:cNvGrpSpPr>
              <p:nvPr/>
            </p:nvGrpSpPr>
            <p:grpSpPr bwMode="auto">
              <a:xfrm>
                <a:off x="647527" y="8471527"/>
                <a:ext cx="231676" cy="83605"/>
                <a:chOff x="5511847" y="1965883"/>
                <a:chExt cx="850900" cy="311151"/>
              </a:xfrm>
            </p:grpSpPr>
            <p:sp>
              <p:nvSpPr>
                <p:cNvPr id="71" name="Rectangle 37"/>
                <p:cNvSpPr>
                  <a:spLocks noChangeArrowheads="1"/>
                </p:cNvSpPr>
                <p:nvPr/>
              </p:nvSpPr>
              <p:spPr bwMode="auto">
                <a:xfrm>
                  <a:off x="5511847" y="1965884"/>
                  <a:ext cx="850900" cy="311150"/>
                </a:xfrm>
                <a:prstGeom prst="rect">
                  <a:avLst/>
                </a:prstGeom>
                <a:solidFill>
                  <a:schemeClr val="bg1"/>
                </a:solidFill>
                <a:ln w="9525">
                  <a:solidFill>
                    <a:schemeClr val="tx1"/>
                  </a:solidFill>
                  <a:miter lim="800000"/>
                  <a:headEnd/>
                  <a:tailEnd/>
                </a:ln>
              </p:spPr>
              <p:txBody>
                <a:bodyPr vert="eaVert" wrap="none" anchor="ctr">
                  <a:prstTxWarp prst="textNoShape">
                    <a:avLst/>
                  </a:prstTxWarp>
                </a:bodyPr>
                <a:lstStyle/>
                <a:p>
                  <a:endParaRPr lang="en-US" dirty="0">
                    <a:latin typeface="Calibri" pitchFamily="30" charset="0"/>
                  </a:endParaRPr>
                </a:p>
              </p:txBody>
            </p:sp>
            <p:sp>
              <p:nvSpPr>
                <p:cNvPr id="72" name="Line 38"/>
                <p:cNvSpPr>
                  <a:spLocks noChangeShapeType="1"/>
                </p:cNvSpPr>
                <p:nvPr/>
              </p:nvSpPr>
              <p:spPr bwMode="auto">
                <a:xfrm>
                  <a:off x="5544389" y="1965883"/>
                  <a:ext cx="0" cy="309813"/>
                </a:xfrm>
                <a:prstGeom prst="line">
                  <a:avLst/>
                </a:prstGeom>
                <a:noFill/>
                <a:ln w="25400">
                  <a:solidFill>
                    <a:schemeClr val="tx1"/>
                  </a:solidFill>
                  <a:round/>
                  <a:headEnd/>
                  <a:tailEnd/>
                </a:ln>
              </p:spPr>
              <p:txBody>
                <a:bodyPr>
                  <a:prstTxWarp prst="textNoShape">
                    <a:avLst/>
                  </a:prstTxWarp>
                </a:bodyPr>
                <a:lstStyle/>
                <a:p>
                  <a:endParaRPr lang="en-US" dirty="0"/>
                </a:p>
              </p:txBody>
            </p:sp>
            <p:sp>
              <p:nvSpPr>
                <p:cNvPr id="73" name="Line 39"/>
                <p:cNvSpPr>
                  <a:spLocks noChangeShapeType="1"/>
                </p:cNvSpPr>
                <p:nvPr/>
              </p:nvSpPr>
              <p:spPr bwMode="auto">
                <a:xfrm>
                  <a:off x="5675625" y="1965883"/>
                  <a:ext cx="0" cy="309813"/>
                </a:xfrm>
                <a:prstGeom prst="line">
                  <a:avLst/>
                </a:prstGeom>
                <a:noFill/>
                <a:ln w="25400">
                  <a:solidFill>
                    <a:schemeClr val="tx1"/>
                  </a:solidFill>
                  <a:round/>
                  <a:headEnd/>
                  <a:tailEnd/>
                </a:ln>
              </p:spPr>
              <p:txBody>
                <a:bodyPr>
                  <a:prstTxWarp prst="textNoShape">
                    <a:avLst/>
                  </a:prstTxWarp>
                </a:bodyPr>
                <a:lstStyle/>
                <a:p>
                  <a:endParaRPr lang="en-US" dirty="0"/>
                </a:p>
              </p:txBody>
            </p:sp>
            <p:sp>
              <p:nvSpPr>
                <p:cNvPr id="74" name="Line 40"/>
                <p:cNvSpPr>
                  <a:spLocks noChangeShapeType="1"/>
                </p:cNvSpPr>
                <p:nvPr/>
              </p:nvSpPr>
              <p:spPr bwMode="auto">
                <a:xfrm>
                  <a:off x="6069324" y="1965883"/>
                  <a:ext cx="0" cy="309813"/>
                </a:xfrm>
                <a:prstGeom prst="line">
                  <a:avLst/>
                </a:prstGeom>
                <a:noFill/>
                <a:ln w="25400">
                  <a:solidFill>
                    <a:schemeClr val="tx1"/>
                  </a:solidFill>
                  <a:round/>
                  <a:headEnd/>
                  <a:tailEnd/>
                </a:ln>
              </p:spPr>
              <p:txBody>
                <a:bodyPr>
                  <a:prstTxWarp prst="textNoShape">
                    <a:avLst/>
                  </a:prstTxWarp>
                </a:bodyPr>
                <a:lstStyle/>
                <a:p>
                  <a:endParaRPr lang="en-US" dirty="0"/>
                </a:p>
              </p:txBody>
            </p:sp>
            <p:sp>
              <p:nvSpPr>
                <p:cNvPr id="75" name="Line 41"/>
                <p:cNvSpPr>
                  <a:spLocks noChangeShapeType="1"/>
                </p:cNvSpPr>
                <p:nvPr/>
              </p:nvSpPr>
              <p:spPr bwMode="auto">
                <a:xfrm>
                  <a:off x="6200557" y="1965883"/>
                  <a:ext cx="0" cy="309813"/>
                </a:xfrm>
                <a:prstGeom prst="line">
                  <a:avLst/>
                </a:prstGeom>
                <a:noFill/>
                <a:ln w="25400">
                  <a:solidFill>
                    <a:schemeClr val="tx1"/>
                  </a:solidFill>
                  <a:round/>
                  <a:headEnd/>
                  <a:tailEnd/>
                </a:ln>
              </p:spPr>
              <p:txBody>
                <a:bodyPr>
                  <a:prstTxWarp prst="textNoShape">
                    <a:avLst/>
                  </a:prstTxWarp>
                </a:bodyPr>
                <a:lstStyle/>
                <a:p>
                  <a:endParaRPr lang="en-US" dirty="0"/>
                </a:p>
              </p:txBody>
            </p:sp>
            <p:sp>
              <p:nvSpPr>
                <p:cNvPr id="76" name="Line 42"/>
                <p:cNvSpPr>
                  <a:spLocks noChangeShapeType="1"/>
                </p:cNvSpPr>
                <p:nvPr/>
              </p:nvSpPr>
              <p:spPr bwMode="auto">
                <a:xfrm>
                  <a:off x="6331790" y="1965883"/>
                  <a:ext cx="0" cy="309813"/>
                </a:xfrm>
                <a:prstGeom prst="line">
                  <a:avLst/>
                </a:prstGeom>
                <a:noFill/>
                <a:ln w="25400">
                  <a:solidFill>
                    <a:schemeClr val="tx1"/>
                  </a:solidFill>
                  <a:round/>
                  <a:headEnd/>
                  <a:tailEnd/>
                </a:ln>
              </p:spPr>
              <p:txBody>
                <a:bodyPr>
                  <a:prstTxWarp prst="textNoShape">
                    <a:avLst/>
                  </a:prstTxWarp>
                </a:bodyPr>
                <a:lstStyle/>
                <a:p>
                  <a:endParaRPr lang="en-US" dirty="0"/>
                </a:p>
              </p:txBody>
            </p:sp>
            <p:sp>
              <p:nvSpPr>
                <p:cNvPr id="77" name="Rectangle 43"/>
                <p:cNvSpPr>
                  <a:spLocks noChangeArrowheads="1"/>
                </p:cNvSpPr>
                <p:nvPr/>
              </p:nvSpPr>
              <p:spPr bwMode="auto">
                <a:xfrm rot="5400000">
                  <a:off x="5714380" y="2084024"/>
                  <a:ext cx="310896" cy="74613"/>
                </a:xfrm>
                <a:prstGeom prst="rect">
                  <a:avLst/>
                </a:prstGeom>
                <a:gradFill rotWithShape="0">
                  <a:gsLst>
                    <a:gs pos="0">
                      <a:srgbClr val="1F001F"/>
                    </a:gs>
                    <a:gs pos="50000">
                      <a:srgbClr val="800080"/>
                    </a:gs>
                    <a:gs pos="100000">
                      <a:srgbClr val="1F001F"/>
                    </a:gs>
                  </a:gsLst>
                  <a:lin ang="5400000" scaled="1"/>
                </a:gradFill>
                <a:ln w="9525">
                  <a:noFill/>
                  <a:miter lim="800000"/>
                  <a:headEnd/>
                  <a:tailEnd/>
                </a:ln>
              </p:spPr>
              <p:txBody>
                <a:bodyPr wrap="none" anchor="ctr">
                  <a:prstTxWarp prst="textNoShape">
                    <a:avLst/>
                  </a:prstTxWarp>
                </a:bodyPr>
                <a:lstStyle/>
                <a:p>
                  <a:endParaRPr lang="en-US" dirty="0">
                    <a:latin typeface="Calibri" pitchFamily="30" charset="0"/>
                  </a:endParaRPr>
                </a:p>
              </p:txBody>
            </p:sp>
            <p:sp>
              <p:nvSpPr>
                <p:cNvPr id="78" name="Line 44"/>
                <p:cNvSpPr>
                  <a:spLocks noChangeShapeType="1"/>
                </p:cNvSpPr>
                <p:nvPr/>
              </p:nvSpPr>
              <p:spPr bwMode="auto">
                <a:xfrm>
                  <a:off x="5938091" y="1965883"/>
                  <a:ext cx="0" cy="309813"/>
                </a:xfrm>
                <a:prstGeom prst="line">
                  <a:avLst/>
                </a:prstGeom>
                <a:noFill/>
                <a:ln w="25400">
                  <a:solidFill>
                    <a:schemeClr val="tx1"/>
                  </a:solidFill>
                  <a:round/>
                  <a:headEnd/>
                  <a:tailEnd/>
                </a:ln>
              </p:spPr>
              <p:txBody>
                <a:bodyPr>
                  <a:prstTxWarp prst="textNoShape">
                    <a:avLst/>
                  </a:prstTxWarp>
                </a:bodyPr>
                <a:lstStyle/>
                <a:p>
                  <a:endParaRPr lang="en-US" dirty="0"/>
                </a:p>
              </p:txBody>
            </p:sp>
            <p:sp>
              <p:nvSpPr>
                <p:cNvPr id="79" name="Line 45"/>
                <p:cNvSpPr>
                  <a:spLocks noChangeShapeType="1"/>
                </p:cNvSpPr>
                <p:nvPr/>
              </p:nvSpPr>
              <p:spPr bwMode="auto">
                <a:xfrm>
                  <a:off x="5806858" y="1965883"/>
                  <a:ext cx="0" cy="309813"/>
                </a:xfrm>
                <a:prstGeom prst="line">
                  <a:avLst/>
                </a:prstGeom>
                <a:noFill/>
                <a:ln w="25400">
                  <a:solidFill>
                    <a:schemeClr val="tx1"/>
                  </a:solidFill>
                  <a:round/>
                  <a:headEnd/>
                  <a:tailEnd/>
                </a:ln>
              </p:spPr>
              <p:txBody>
                <a:bodyPr>
                  <a:prstTxWarp prst="textNoShape">
                    <a:avLst/>
                  </a:prstTxWarp>
                </a:bodyPr>
                <a:lstStyle/>
                <a:p>
                  <a:endParaRPr lang="en-US" dirty="0"/>
                </a:p>
              </p:txBody>
            </p:sp>
          </p:grpSp>
          <p:sp>
            <p:nvSpPr>
              <p:cNvPr id="69" name="Rectangle 94"/>
              <p:cNvSpPr>
                <a:spLocks noChangeArrowheads="1"/>
              </p:cNvSpPr>
              <p:nvPr/>
            </p:nvSpPr>
            <p:spPr bwMode="auto">
              <a:xfrm>
                <a:off x="550415" y="8220875"/>
                <a:ext cx="658425" cy="276999"/>
              </a:xfrm>
              <a:prstGeom prst="rect">
                <a:avLst/>
              </a:prstGeom>
              <a:noFill/>
              <a:ln w="9525">
                <a:noFill/>
                <a:miter lim="800000"/>
                <a:headEnd/>
                <a:tailEnd/>
              </a:ln>
            </p:spPr>
            <p:txBody>
              <a:bodyPr wrap="square">
                <a:prstTxWarp prst="textNoShape">
                  <a:avLst/>
                </a:prstTxWarp>
                <a:spAutoFit/>
              </a:bodyPr>
              <a:lstStyle/>
              <a:p>
                <a:r>
                  <a:rPr lang="en-US" sz="1200" dirty="0">
                    <a:latin typeface="Arial"/>
                    <a:cs typeface="Arial"/>
                  </a:rPr>
                  <a:t>OA1</a:t>
                </a:r>
              </a:p>
            </p:txBody>
          </p:sp>
          <p:sp>
            <p:nvSpPr>
              <p:cNvPr id="70" name="AutoShape 18"/>
              <p:cNvSpPr>
                <a:spLocks noChangeArrowheads="1"/>
              </p:cNvSpPr>
              <p:nvPr/>
            </p:nvSpPr>
            <p:spPr bwMode="auto">
              <a:xfrm rot="10800000">
                <a:off x="1058419" y="8459440"/>
                <a:ext cx="323340" cy="95692"/>
              </a:xfrm>
              <a:prstGeom prst="irregularSeal1">
                <a:avLst/>
              </a:prstGeom>
              <a:gradFill flip="none" rotWithShape="1">
                <a:gsLst>
                  <a:gs pos="100000">
                    <a:srgbClr val="FF0000"/>
                  </a:gs>
                  <a:gs pos="0">
                    <a:srgbClr val="8C0000"/>
                  </a:gs>
                </a:gsLst>
                <a:path path="circle">
                  <a:fillToRect l="50000" t="50000" r="50000" b="50000"/>
                </a:path>
                <a:tileRect/>
              </a:gradFill>
              <a:ln w="3175">
                <a:solidFill>
                  <a:schemeClr val="tx1"/>
                </a:solidFill>
                <a:miter lim="800000"/>
                <a:headEnd/>
                <a:tailEnd/>
              </a:ln>
            </p:spPr>
            <p:txBody>
              <a:bodyPr wrap="none" anchor="ctr">
                <a:prstTxWarp prst="textNoShape">
                  <a:avLst/>
                </a:prstTxWarp>
              </a:bodyPr>
              <a:lstStyle/>
              <a:p>
                <a:endParaRPr lang="en-US" dirty="0">
                  <a:latin typeface="Calibri" pitchFamily="30" charset="0"/>
                </a:endParaRPr>
              </a:p>
            </p:txBody>
          </p:sp>
        </p:grpSp>
      </p:grpSp>
      <p:grpSp>
        <p:nvGrpSpPr>
          <p:cNvPr id="6" name="Group 79"/>
          <p:cNvGrpSpPr/>
          <p:nvPr/>
        </p:nvGrpSpPr>
        <p:grpSpPr>
          <a:xfrm>
            <a:off x="6215417" y="3054974"/>
            <a:ext cx="1193800" cy="324700"/>
            <a:chOff x="3251200" y="3274163"/>
            <a:chExt cx="1193800" cy="324700"/>
          </a:xfrm>
        </p:grpSpPr>
        <p:sp>
          <p:nvSpPr>
            <p:cNvPr id="81" name="Text Box 4"/>
            <p:cNvSpPr txBox="1">
              <a:spLocks noChangeArrowheads="1"/>
            </p:cNvSpPr>
            <p:nvPr/>
          </p:nvSpPr>
          <p:spPr bwMode="auto">
            <a:xfrm>
              <a:off x="3251200" y="3301835"/>
              <a:ext cx="377824" cy="193157"/>
            </a:xfrm>
            <a:prstGeom prst="rect">
              <a:avLst/>
            </a:prstGeom>
            <a:noFill/>
            <a:ln w="9525">
              <a:noFill/>
              <a:miter lim="800000"/>
              <a:headEnd/>
              <a:tailEnd/>
            </a:ln>
            <a:effectLst/>
          </p:spPr>
          <p:txBody>
            <a:bodyPr wrap="none" anchor="ctr">
              <a:noAutofit/>
            </a:bodyPr>
            <a:lstStyle/>
            <a:p>
              <a:pPr fontAlgn="auto">
                <a:spcBef>
                  <a:spcPts val="0"/>
                </a:spcBef>
                <a:spcAft>
                  <a:spcPts val="0"/>
                </a:spcAft>
                <a:defRPr/>
              </a:pPr>
              <a:r>
                <a:rPr lang="en-US" sz="1200" dirty="0">
                  <a:solidFill>
                    <a:srgbClr val="00FF00"/>
                  </a:solidFill>
                  <a:latin typeface="Arial"/>
                  <a:ea typeface="+mn-ea"/>
                  <a:cs typeface="Arial"/>
                </a:rPr>
                <a:t>GFP</a:t>
              </a:r>
            </a:p>
          </p:txBody>
        </p:sp>
        <p:sp>
          <p:nvSpPr>
            <p:cNvPr id="82" name="Rectangle 6"/>
            <p:cNvSpPr>
              <a:spLocks noChangeArrowheads="1"/>
            </p:cNvSpPr>
            <p:nvPr/>
          </p:nvSpPr>
          <p:spPr bwMode="auto">
            <a:xfrm>
              <a:off x="3456985" y="3540440"/>
              <a:ext cx="720000" cy="31226"/>
            </a:xfrm>
            <a:prstGeom prst="rect">
              <a:avLst/>
            </a:prstGeom>
            <a:gradFill rotWithShape="0">
              <a:gsLst>
                <a:gs pos="0">
                  <a:srgbClr val="364343"/>
                </a:gs>
                <a:gs pos="50000">
                  <a:srgbClr val="CCFFFF"/>
                </a:gs>
                <a:gs pos="100000">
                  <a:srgbClr val="364343"/>
                </a:gs>
              </a:gsLst>
              <a:lin ang="5400000" scaled="1"/>
            </a:gradFill>
            <a:ln w="9525">
              <a:noFill/>
              <a:miter lim="800000"/>
              <a:headEnd/>
              <a:tailEnd/>
            </a:ln>
          </p:spPr>
          <p:txBody>
            <a:bodyPr wrap="none" anchor="ctr">
              <a:prstTxWarp prst="textNoShape">
                <a:avLst/>
              </a:prstTxWarp>
            </a:bodyPr>
            <a:lstStyle/>
            <a:p>
              <a:endParaRPr lang="en-US" sz="1200" dirty="0">
                <a:latin typeface="Calibri" pitchFamily="30" charset="0"/>
              </a:endParaRPr>
            </a:p>
          </p:txBody>
        </p:sp>
        <p:sp>
          <p:nvSpPr>
            <p:cNvPr id="83" name="AutoShape 18"/>
            <p:cNvSpPr>
              <a:spLocks noChangeArrowheads="1"/>
            </p:cNvSpPr>
            <p:nvPr/>
          </p:nvSpPr>
          <p:spPr bwMode="auto">
            <a:xfrm>
              <a:off x="3366821" y="3510222"/>
              <a:ext cx="294128" cy="88641"/>
            </a:xfrm>
            <a:prstGeom prst="irregularSeal1">
              <a:avLst/>
            </a:prstGeom>
            <a:gradFill rotWithShape="0">
              <a:gsLst>
                <a:gs pos="0">
                  <a:srgbClr val="007600"/>
                </a:gs>
                <a:gs pos="100000">
                  <a:srgbClr val="00FF00"/>
                </a:gs>
              </a:gsLst>
              <a:path path="shape">
                <a:fillToRect l="50000" t="50000" r="50000" b="50000"/>
              </a:path>
            </a:gradFill>
            <a:ln w="3175">
              <a:solidFill>
                <a:schemeClr val="tx1"/>
              </a:solidFill>
              <a:miter lim="800000"/>
              <a:headEnd/>
              <a:tailEnd/>
            </a:ln>
          </p:spPr>
          <p:txBody>
            <a:bodyPr wrap="none" anchor="ctr">
              <a:prstTxWarp prst="textNoShape">
                <a:avLst/>
              </a:prstTxWarp>
            </a:bodyPr>
            <a:lstStyle/>
            <a:p>
              <a:endParaRPr lang="en-US" sz="1200" dirty="0">
                <a:latin typeface="Calibri" pitchFamily="30" charset="0"/>
              </a:endParaRPr>
            </a:p>
          </p:txBody>
        </p:sp>
        <p:sp>
          <p:nvSpPr>
            <p:cNvPr id="84" name="Rectangle 5"/>
            <p:cNvSpPr>
              <a:spLocks noChangeArrowheads="1"/>
            </p:cNvSpPr>
            <p:nvPr/>
          </p:nvSpPr>
          <p:spPr bwMode="auto">
            <a:xfrm>
              <a:off x="4135642" y="3530915"/>
              <a:ext cx="61707" cy="45719"/>
            </a:xfrm>
            <a:prstGeom prst="rect">
              <a:avLst/>
            </a:prstGeom>
            <a:gradFill rotWithShape="0">
              <a:gsLst>
                <a:gs pos="0">
                  <a:srgbClr val="0070C0"/>
                </a:gs>
                <a:gs pos="50000">
                  <a:srgbClr val="00B0F0"/>
                </a:gs>
                <a:gs pos="100000">
                  <a:srgbClr val="0070C0"/>
                </a:gs>
              </a:gsLst>
              <a:lin ang="5400000" scaled="1"/>
            </a:gradFill>
            <a:ln w="9525">
              <a:noFill/>
              <a:miter lim="800000"/>
              <a:headEnd/>
              <a:tailEnd/>
            </a:ln>
          </p:spPr>
          <p:txBody>
            <a:bodyPr wrap="none" anchor="ctr">
              <a:prstTxWarp prst="textNoShape">
                <a:avLst/>
              </a:prstTxWarp>
            </a:bodyPr>
            <a:lstStyle/>
            <a:p>
              <a:endParaRPr lang="en-US" sz="1200" dirty="0">
                <a:latin typeface="Calibri" pitchFamily="30" charset="0"/>
              </a:endParaRPr>
            </a:p>
          </p:txBody>
        </p:sp>
        <p:sp>
          <p:nvSpPr>
            <p:cNvPr id="85" name="Rectangle 97"/>
            <p:cNvSpPr>
              <a:spLocks noChangeArrowheads="1"/>
            </p:cNvSpPr>
            <p:nvPr/>
          </p:nvSpPr>
          <p:spPr bwMode="auto">
            <a:xfrm>
              <a:off x="3616359" y="3274163"/>
              <a:ext cx="828641" cy="248500"/>
            </a:xfrm>
            <a:prstGeom prst="rect">
              <a:avLst/>
            </a:prstGeom>
            <a:noFill/>
            <a:ln w="9525">
              <a:noFill/>
              <a:miter lim="800000"/>
              <a:headEnd/>
              <a:tailEnd/>
            </a:ln>
          </p:spPr>
          <p:txBody>
            <a:bodyPr anchor="ctr">
              <a:prstTxWarp prst="textNoShape">
                <a:avLst/>
              </a:prstTxWarp>
            </a:bodyPr>
            <a:lstStyle/>
            <a:p>
              <a:r>
                <a:rPr lang="en-US" sz="1200" dirty="0">
                  <a:latin typeface="Arial"/>
                  <a:cs typeface="Arial"/>
                </a:rPr>
                <a:t>Rab27a</a:t>
              </a:r>
            </a:p>
          </p:txBody>
        </p:sp>
      </p:grpSp>
      <p:sp>
        <p:nvSpPr>
          <p:cNvPr id="86" name="Rectangle 85"/>
          <p:cNvSpPr/>
          <p:nvPr/>
        </p:nvSpPr>
        <p:spPr>
          <a:xfrm>
            <a:off x="5707417" y="3463413"/>
            <a:ext cx="506941" cy="463551"/>
          </a:xfrm>
          <a:prstGeom prst="rect">
            <a:avLst/>
          </a:prstGeom>
          <a:noFill/>
          <a:ln w="6350">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7" name="Rectangle 86"/>
          <p:cNvSpPr/>
          <p:nvPr/>
        </p:nvSpPr>
        <p:spPr>
          <a:xfrm>
            <a:off x="6714950" y="3463413"/>
            <a:ext cx="506941" cy="463551"/>
          </a:xfrm>
          <a:prstGeom prst="rect">
            <a:avLst/>
          </a:prstGeom>
          <a:noFill/>
          <a:ln w="6350">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8" name="Rectangle 87"/>
          <p:cNvSpPr/>
          <p:nvPr/>
        </p:nvSpPr>
        <p:spPr>
          <a:xfrm>
            <a:off x="7730950" y="3463413"/>
            <a:ext cx="506941" cy="463551"/>
          </a:xfrm>
          <a:prstGeom prst="rect">
            <a:avLst/>
          </a:prstGeom>
          <a:noFill/>
          <a:ln w="6350">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9" name="TextBox 88"/>
          <p:cNvSpPr txBox="1"/>
          <p:nvPr/>
        </p:nvSpPr>
        <p:spPr>
          <a:xfrm>
            <a:off x="7387670" y="3078825"/>
            <a:ext cx="685120" cy="276999"/>
          </a:xfrm>
          <a:prstGeom prst="rect">
            <a:avLst/>
          </a:prstGeom>
          <a:noFill/>
        </p:spPr>
        <p:txBody>
          <a:bodyPr wrap="square" rtlCol="0">
            <a:spAutoFit/>
          </a:bodyPr>
          <a:lstStyle/>
          <a:p>
            <a:r>
              <a:rPr lang="en-US" sz="1200" dirty="0" smtClean="0">
                <a:latin typeface="Arial"/>
                <a:cs typeface="Arial"/>
              </a:rPr>
              <a:t>overlay</a:t>
            </a:r>
            <a:endParaRPr lang="en-US" sz="1200" dirty="0">
              <a:latin typeface="Arial"/>
              <a:cs typeface="Arial"/>
            </a:endParaRPr>
          </a:p>
        </p:txBody>
      </p:sp>
      <p:sp>
        <p:nvSpPr>
          <p:cNvPr id="91" name="Rectangle 90"/>
          <p:cNvSpPr/>
          <p:nvPr/>
        </p:nvSpPr>
        <p:spPr>
          <a:xfrm>
            <a:off x="6013589" y="1736879"/>
            <a:ext cx="2334607" cy="553853"/>
          </a:xfrm>
          <a:prstGeom prst="rect">
            <a:avLst/>
          </a:prstGeom>
          <a:solidFill>
            <a:schemeClr val="bg1">
              <a:lumMod val="65000"/>
              <a:alpha val="35000"/>
            </a:schemeClr>
          </a:soli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2" name="Can 91"/>
          <p:cNvSpPr/>
          <p:nvPr/>
        </p:nvSpPr>
        <p:spPr>
          <a:xfrm>
            <a:off x="6410266" y="1546306"/>
            <a:ext cx="214866" cy="964777"/>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3" name="Can 92"/>
          <p:cNvSpPr/>
          <p:nvPr/>
        </p:nvSpPr>
        <p:spPr>
          <a:xfrm>
            <a:off x="6711905" y="1570128"/>
            <a:ext cx="214866" cy="964777"/>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4" name="Can 93"/>
          <p:cNvSpPr/>
          <p:nvPr/>
        </p:nvSpPr>
        <p:spPr>
          <a:xfrm>
            <a:off x="6575548" y="1516529"/>
            <a:ext cx="214866" cy="964777"/>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5" name="Can 94"/>
          <p:cNvSpPr/>
          <p:nvPr/>
        </p:nvSpPr>
        <p:spPr>
          <a:xfrm>
            <a:off x="6889584" y="1534395"/>
            <a:ext cx="214866" cy="964777"/>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6" name="Can 95"/>
          <p:cNvSpPr/>
          <p:nvPr/>
        </p:nvSpPr>
        <p:spPr>
          <a:xfrm>
            <a:off x="7211883" y="1516529"/>
            <a:ext cx="214866" cy="964777"/>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7" name="Can 96"/>
          <p:cNvSpPr/>
          <p:nvPr/>
        </p:nvSpPr>
        <p:spPr>
          <a:xfrm>
            <a:off x="7054865" y="1570128"/>
            <a:ext cx="214866" cy="964777"/>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8" name="Can 97"/>
          <p:cNvSpPr/>
          <p:nvPr/>
        </p:nvSpPr>
        <p:spPr>
          <a:xfrm>
            <a:off x="7401958" y="1570128"/>
            <a:ext cx="214866" cy="964777"/>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9" name="Can 98"/>
          <p:cNvSpPr/>
          <p:nvPr/>
        </p:nvSpPr>
        <p:spPr>
          <a:xfrm rot="4663212">
            <a:off x="7590077" y="1539571"/>
            <a:ext cx="309681" cy="293376"/>
          </a:xfrm>
          <a:prstGeom prst="can">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0" name="Freeform 99"/>
          <p:cNvSpPr/>
          <p:nvPr/>
        </p:nvSpPr>
        <p:spPr>
          <a:xfrm>
            <a:off x="6530095" y="1341837"/>
            <a:ext cx="148754" cy="228291"/>
          </a:xfrm>
          <a:custGeom>
            <a:avLst/>
            <a:gdLst>
              <a:gd name="connsiteX0" fmla="*/ 0 w 457200"/>
              <a:gd name="connsiteY0" fmla="*/ 486833 h 486833"/>
              <a:gd name="connsiteX1" fmla="*/ 127000 w 457200"/>
              <a:gd name="connsiteY1" fmla="*/ 4233 h 486833"/>
              <a:gd name="connsiteX2" fmla="*/ 457200 w 457200"/>
              <a:gd name="connsiteY2" fmla="*/ 461433 h 486833"/>
            </a:gdLst>
            <a:ahLst/>
            <a:cxnLst>
              <a:cxn ang="0">
                <a:pos x="connsiteX0" y="connsiteY0"/>
              </a:cxn>
              <a:cxn ang="0">
                <a:pos x="connsiteX1" y="connsiteY1"/>
              </a:cxn>
              <a:cxn ang="0">
                <a:pos x="connsiteX2" y="connsiteY2"/>
              </a:cxn>
            </a:cxnLst>
            <a:rect l="l" t="t" r="r" b="b"/>
            <a:pathLst>
              <a:path w="457200" h="486833">
                <a:moveTo>
                  <a:pt x="0" y="486833"/>
                </a:moveTo>
                <a:cubicBezTo>
                  <a:pt x="25400" y="247649"/>
                  <a:pt x="50800" y="8466"/>
                  <a:pt x="127000" y="4233"/>
                </a:cubicBezTo>
                <a:cubicBezTo>
                  <a:pt x="203200" y="0"/>
                  <a:pt x="457200" y="461433"/>
                  <a:pt x="457200" y="461433"/>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1" name="Freeform 100"/>
          <p:cNvSpPr/>
          <p:nvPr/>
        </p:nvSpPr>
        <p:spPr>
          <a:xfrm>
            <a:off x="6228456" y="2499172"/>
            <a:ext cx="291998" cy="131019"/>
          </a:xfrm>
          <a:custGeom>
            <a:avLst/>
            <a:gdLst>
              <a:gd name="connsiteX0" fmla="*/ 0 w 897467"/>
              <a:gd name="connsiteY0" fmla="*/ 279400 h 279400"/>
              <a:gd name="connsiteX1" fmla="*/ 749300 w 897467"/>
              <a:gd name="connsiteY1" fmla="*/ 215900 h 279400"/>
              <a:gd name="connsiteX2" fmla="*/ 889000 w 897467"/>
              <a:gd name="connsiteY2" fmla="*/ 0 h 279400"/>
            </a:gdLst>
            <a:ahLst/>
            <a:cxnLst>
              <a:cxn ang="0">
                <a:pos x="connsiteX0" y="connsiteY0"/>
              </a:cxn>
              <a:cxn ang="0">
                <a:pos x="connsiteX1" y="connsiteY1"/>
              </a:cxn>
              <a:cxn ang="0">
                <a:pos x="connsiteX2" y="connsiteY2"/>
              </a:cxn>
            </a:cxnLst>
            <a:rect l="l" t="t" r="r" b="b"/>
            <a:pathLst>
              <a:path w="897467" h="279400">
                <a:moveTo>
                  <a:pt x="0" y="279400"/>
                </a:moveTo>
                <a:cubicBezTo>
                  <a:pt x="300566" y="270933"/>
                  <a:pt x="601133" y="262467"/>
                  <a:pt x="749300" y="215900"/>
                </a:cubicBezTo>
                <a:cubicBezTo>
                  <a:pt x="897467" y="169333"/>
                  <a:pt x="889000" y="0"/>
                  <a:pt x="889000" y="0"/>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2" name="Freeform 101"/>
          <p:cNvSpPr/>
          <p:nvPr/>
        </p:nvSpPr>
        <p:spPr>
          <a:xfrm>
            <a:off x="6674717" y="2487260"/>
            <a:ext cx="157018" cy="180647"/>
          </a:xfrm>
          <a:custGeom>
            <a:avLst/>
            <a:gdLst>
              <a:gd name="connsiteX0" fmla="*/ 0 w 482600"/>
              <a:gd name="connsiteY0" fmla="*/ 0 h 385233"/>
              <a:gd name="connsiteX1" fmla="*/ 215900 w 482600"/>
              <a:gd name="connsiteY1" fmla="*/ 368300 h 385233"/>
              <a:gd name="connsiteX2" fmla="*/ 482600 w 482600"/>
              <a:gd name="connsiteY2" fmla="*/ 101600 h 385233"/>
            </a:gdLst>
            <a:ahLst/>
            <a:cxnLst>
              <a:cxn ang="0">
                <a:pos x="connsiteX0" y="connsiteY0"/>
              </a:cxn>
              <a:cxn ang="0">
                <a:pos x="connsiteX1" y="connsiteY1"/>
              </a:cxn>
              <a:cxn ang="0">
                <a:pos x="connsiteX2" y="connsiteY2"/>
              </a:cxn>
            </a:cxnLst>
            <a:rect l="l" t="t" r="r" b="b"/>
            <a:pathLst>
              <a:path w="482600" h="385233">
                <a:moveTo>
                  <a:pt x="0" y="0"/>
                </a:moveTo>
                <a:cubicBezTo>
                  <a:pt x="67733" y="175683"/>
                  <a:pt x="135467" y="351367"/>
                  <a:pt x="215900" y="368300"/>
                </a:cubicBezTo>
                <a:cubicBezTo>
                  <a:pt x="296333" y="385233"/>
                  <a:pt x="482600" y="101600"/>
                  <a:pt x="482600" y="101600"/>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3" name="Freeform 102"/>
          <p:cNvSpPr/>
          <p:nvPr/>
        </p:nvSpPr>
        <p:spPr>
          <a:xfrm>
            <a:off x="6827603" y="1313052"/>
            <a:ext cx="169414" cy="280897"/>
          </a:xfrm>
          <a:custGeom>
            <a:avLst/>
            <a:gdLst>
              <a:gd name="connsiteX0" fmla="*/ 0 w 520700"/>
              <a:gd name="connsiteY0" fmla="*/ 599017 h 599017"/>
              <a:gd name="connsiteX1" fmla="*/ 228600 w 520700"/>
              <a:gd name="connsiteY1" fmla="*/ 14817 h 599017"/>
              <a:gd name="connsiteX2" fmla="*/ 520700 w 520700"/>
              <a:gd name="connsiteY2" fmla="*/ 510117 h 599017"/>
            </a:gdLst>
            <a:ahLst/>
            <a:cxnLst>
              <a:cxn ang="0">
                <a:pos x="connsiteX0" y="connsiteY0"/>
              </a:cxn>
              <a:cxn ang="0">
                <a:pos x="connsiteX1" y="connsiteY1"/>
              </a:cxn>
              <a:cxn ang="0">
                <a:pos x="connsiteX2" y="connsiteY2"/>
              </a:cxn>
            </a:cxnLst>
            <a:rect l="l" t="t" r="r" b="b"/>
            <a:pathLst>
              <a:path w="520700" h="599017">
                <a:moveTo>
                  <a:pt x="0" y="599017"/>
                </a:moveTo>
                <a:cubicBezTo>
                  <a:pt x="70908" y="314325"/>
                  <a:pt x="141817" y="29634"/>
                  <a:pt x="228600" y="14817"/>
                </a:cubicBezTo>
                <a:cubicBezTo>
                  <a:pt x="315383" y="0"/>
                  <a:pt x="520700" y="510117"/>
                  <a:pt x="520700" y="510117"/>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4" name="Freeform 103"/>
          <p:cNvSpPr/>
          <p:nvPr/>
        </p:nvSpPr>
        <p:spPr>
          <a:xfrm>
            <a:off x="7005281" y="2499172"/>
            <a:ext cx="177678" cy="154840"/>
          </a:xfrm>
          <a:custGeom>
            <a:avLst/>
            <a:gdLst>
              <a:gd name="connsiteX0" fmla="*/ 0 w 533400"/>
              <a:gd name="connsiteY0" fmla="*/ 0 h 330200"/>
              <a:gd name="connsiteX1" fmla="*/ 215900 w 533400"/>
              <a:gd name="connsiteY1" fmla="*/ 317500 h 330200"/>
              <a:gd name="connsiteX2" fmla="*/ 533400 w 533400"/>
              <a:gd name="connsiteY2" fmla="*/ 76200 h 330200"/>
            </a:gdLst>
            <a:ahLst/>
            <a:cxnLst>
              <a:cxn ang="0">
                <a:pos x="connsiteX0" y="connsiteY0"/>
              </a:cxn>
              <a:cxn ang="0">
                <a:pos x="connsiteX1" y="connsiteY1"/>
              </a:cxn>
              <a:cxn ang="0">
                <a:pos x="connsiteX2" y="connsiteY2"/>
              </a:cxn>
            </a:cxnLst>
            <a:rect l="l" t="t" r="r" b="b"/>
            <a:pathLst>
              <a:path w="533400" h="330200">
                <a:moveTo>
                  <a:pt x="0" y="0"/>
                </a:moveTo>
                <a:cubicBezTo>
                  <a:pt x="63500" y="152400"/>
                  <a:pt x="127000" y="304800"/>
                  <a:pt x="215900" y="317500"/>
                </a:cubicBezTo>
                <a:cubicBezTo>
                  <a:pt x="304800" y="330200"/>
                  <a:pt x="533400" y="76200"/>
                  <a:pt x="533400" y="76200"/>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5" name="Freeform 104"/>
          <p:cNvSpPr/>
          <p:nvPr/>
        </p:nvSpPr>
        <p:spPr>
          <a:xfrm>
            <a:off x="7331713" y="2481305"/>
            <a:ext cx="198338" cy="187596"/>
          </a:xfrm>
          <a:custGeom>
            <a:avLst/>
            <a:gdLst>
              <a:gd name="connsiteX0" fmla="*/ 0 w 609600"/>
              <a:gd name="connsiteY0" fmla="*/ 0 h 400050"/>
              <a:gd name="connsiteX1" fmla="*/ 431800 w 609600"/>
              <a:gd name="connsiteY1" fmla="*/ 381000 h 400050"/>
              <a:gd name="connsiteX2" fmla="*/ 609600 w 609600"/>
              <a:gd name="connsiteY2" fmla="*/ 114300 h 400050"/>
            </a:gdLst>
            <a:ahLst/>
            <a:cxnLst>
              <a:cxn ang="0">
                <a:pos x="connsiteX0" y="connsiteY0"/>
              </a:cxn>
              <a:cxn ang="0">
                <a:pos x="connsiteX1" y="connsiteY1"/>
              </a:cxn>
              <a:cxn ang="0">
                <a:pos x="connsiteX2" y="connsiteY2"/>
              </a:cxn>
            </a:cxnLst>
            <a:rect l="l" t="t" r="r" b="b"/>
            <a:pathLst>
              <a:path w="609600" h="400050">
                <a:moveTo>
                  <a:pt x="0" y="0"/>
                </a:moveTo>
                <a:cubicBezTo>
                  <a:pt x="165100" y="180975"/>
                  <a:pt x="330200" y="361950"/>
                  <a:pt x="431800" y="381000"/>
                </a:cubicBezTo>
                <a:cubicBezTo>
                  <a:pt x="533400" y="400050"/>
                  <a:pt x="609600" y="114300"/>
                  <a:pt x="609600" y="114300"/>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6" name="Freeform 105"/>
          <p:cNvSpPr/>
          <p:nvPr/>
        </p:nvSpPr>
        <p:spPr>
          <a:xfrm>
            <a:off x="7162299" y="1321985"/>
            <a:ext cx="161150" cy="277919"/>
          </a:xfrm>
          <a:custGeom>
            <a:avLst/>
            <a:gdLst>
              <a:gd name="connsiteX0" fmla="*/ 0 w 495300"/>
              <a:gd name="connsiteY0" fmla="*/ 592667 h 592667"/>
              <a:gd name="connsiteX1" fmla="*/ 406400 w 495300"/>
              <a:gd name="connsiteY1" fmla="*/ 21167 h 592667"/>
              <a:gd name="connsiteX2" fmla="*/ 495300 w 495300"/>
              <a:gd name="connsiteY2" fmla="*/ 465667 h 592667"/>
            </a:gdLst>
            <a:ahLst/>
            <a:cxnLst>
              <a:cxn ang="0">
                <a:pos x="connsiteX0" y="connsiteY0"/>
              </a:cxn>
              <a:cxn ang="0">
                <a:pos x="connsiteX1" y="connsiteY1"/>
              </a:cxn>
              <a:cxn ang="0">
                <a:pos x="connsiteX2" y="connsiteY2"/>
              </a:cxn>
            </a:cxnLst>
            <a:rect l="l" t="t" r="r" b="b"/>
            <a:pathLst>
              <a:path w="495300" h="592667">
                <a:moveTo>
                  <a:pt x="0" y="592667"/>
                </a:moveTo>
                <a:cubicBezTo>
                  <a:pt x="161925" y="317500"/>
                  <a:pt x="323850" y="42334"/>
                  <a:pt x="406400" y="21167"/>
                </a:cubicBezTo>
                <a:cubicBezTo>
                  <a:pt x="488950" y="0"/>
                  <a:pt x="495300" y="465667"/>
                  <a:pt x="495300" y="465667"/>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7" name="Freeform 106"/>
          <p:cNvSpPr/>
          <p:nvPr/>
        </p:nvSpPr>
        <p:spPr>
          <a:xfrm>
            <a:off x="7499061" y="1339852"/>
            <a:ext cx="130848" cy="423827"/>
          </a:xfrm>
          <a:custGeom>
            <a:avLst/>
            <a:gdLst>
              <a:gd name="connsiteX0" fmla="*/ 19050 w 402167"/>
              <a:gd name="connsiteY0" fmla="*/ 541867 h 903817"/>
              <a:gd name="connsiteX1" fmla="*/ 44450 w 402167"/>
              <a:gd name="connsiteY1" fmla="*/ 478367 h 903817"/>
              <a:gd name="connsiteX2" fmla="*/ 285750 w 402167"/>
              <a:gd name="connsiteY2" fmla="*/ 33867 h 903817"/>
              <a:gd name="connsiteX3" fmla="*/ 374650 w 402167"/>
              <a:gd name="connsiteY3" fmla="*/ 275167 h 903817"/>
              <a:gd name="connsiteX4" fmla="*/ 120650 w 402167"/>
              <a:gd name="connsiteY4" fmla="*/ 808567 h 903817"/>
              <a:gd name="connsiteX5" fmla="*/ 336550 w 402167"/>
              <a:gd name="connsiteY5" fmla="*/ 846667 h 903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167" h="903817">
                <a:moveTo>
                  <a:pt x="19050" y="541867"/>
                </a:moveTo>
                <a:cubicBezTo>
                  <a:pt x="9525" y="552450"/>
                  <a:pt x="0" y="563034"/>
                  <a:pt x="44450" y="478367"/>
                </a:cubicBezTo>
                <a:cubicBezTo>
                  <a:pt x="88900" y="393700"/>
                  <a:pt x="230717" y="67734"/>
                  <a:pt x="285750" y="33867"/>
                </a:cubicBezTo>
                <a:cubicBezTo>
                  <a:pt x="340783" y="0"/>
                  <a:pt x="402167" y="146050"/>
                  <a:pt x="374650" y="275167"/>
                </a:cubicBezTo>
                <a:cubicBezTo>
                  <a:pt x="347133" y="404284"/>
                  <a:pt x="127000" y="713317"/>
                  <a:pt x="120650" y="808567"/>
                </a:cubicBezTo>
                <a:cubicBezTo>
                  <a:pt x="114300" y="903817"/>
                  <a:pt x="336550" y="846667"/>
                  <a:pt x="336550" y="846667"/>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8" name="Freeform 107"/>
          <p:cNvSpPr/>
          <p:nvPr/>
        </p:nvSpPr>
        <p:spPr>
          <a:xfrm>
            <a:off x="7877143" y="1319008"/>
            <a:ext cx="268583" cy="350377"/>
          </a:xfrm>
          <a:custGeom>
            <a:avLst/>
            <a:gdLst>
              <a:gd name="connsiteX0" fmla="*/ 0 w 825500"/>
              <a:gd name="connsiteY0" fmla="*/ 687917 h 747184"/>
              <a:gd name="connsiteX1" fmla="*/ 114300 w 825500"/>
              <a:gd name="connsiteY1" fmla="*/ 649817 h 747184"/>
              <a:gd name="connsiteX2" fmla="*/ 241300 w 825500"/>
              <a:gd name="connsiteY2" fmla="*/ 103717 h 747184"/>
              <a:gd name="connsiteX3" fmla="*/ 825500 w 825500"/>
              <a:gd name="connsiteY3" fmla="*/ 27517 h 747184"/>
            </a:gdLst>
            <a:ahLst/>
            <a:cxnLst>
              <a:cxn ang="0">
                <a:pos x="connsiteX0" y="connsiteY0"/>
              </a:cxn>
              <a:cxn ang="0">
                <a:pos x="connsiteX1" y="connsiteY1"/>
              </a:cxn>
              <a:cxn ang="0">
                <a:pos x="connsiteX2" y="connsiteY2"/>
              </a:cxn>
              <a:cxn ang="0">
                <a:pos x="connsiteX3" y="connsiteY3"/>
              </a:cxn>
            </a:cxnLst>
            <a:rect l="l" t="t" r="r" b="b"/>
            <a:pathLst>
              <a:path w="825500" h="747184">
                <a:moveTo>
                  <a:pt x="0" y="687917"/>
                </a:moveTo>
                <a:cubicBezTo>
                  <a:pt x="37041" y="717550"/>
                  <a:pt x="74083" y="747184"/>
                  <a:pt x="114300" y="649817"/>
                </a:cubicBezTo>
                <a:cubicBezTo>
                  <a:pt x="154517" y="552450"/>
                  <a:pt x="122767" y="207434"/>
                  <a:pt x="241300" y="103717"/>
                </a:cubicBezTo>
                <a:cubicBezTo>
                  <a:pt x="359833" y="0"/>
                  <a:pt x="825500" y="27517"/>
                  <a:pt x="825500" y="27517"/>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13" name="Rectangle 112"/>
          <p:cNvSpPr/>
          <p:nvPr/>
        </p:nvSpPr>
        <p:spPr>
          <a:xfrm>
            <a:off x="7331713" y="2106115"/>
            <a:ext cx="157018" cy="125064"/>
          </a:xfrm>
          <a:prstGeom prst="rect">
            <a:avLst/>
          </a:prstGeom>
          <a:ln>
            <a:solidFill>
              <a:schemeClr val="tx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4" name="Straight Connector 113"/>
          <p:cNvCxnSpPr>
            <a:endCxn id="116" idx="1"/>
          </p:cNvCxnSpPr>
          <p:nvPr/>
        </p:nvCxnSpPr>
        <p:spPr>
          <a:xfrm>
            <a:off x="7463938" y="2231178"/>
            <a:ext cx="317449" cy="250127"/>
          </a:xfrm>
          <a:prstGeom prst="line">
            <a:avLst/>
          </a:prstGeom>
          <a:ln w="12700">
            <a:solidFill>
              <a:schemeClr val="tx2">
                <a:lumMod val="50000"/>
              </a:schemeClr>
            </a:solidFill>
          </a:ln>
        </p:spPr>
        <p:style>
          <a:lnRef idx="2">
            <a:schemeClr val="accent1"/>
          </a:lnRef>
          <a:fillRef idx="0">
            <a:schemeClr val="accent1"/>
          </a:fillRef>
          <a:effectRef idx="1">
            <a:schemeClr val="accent1"/>
          </a:effectRef>
          <a:fontRef idx="minor">
            <a:schemeClr val="tx1"/>
          </a:fontRef>
        </p:style>
      </p:cxnSp>
      <p:sp>
        <p:nvSpPr>
          <p:cNvPr id="115" name="Lightning Bolt 114"/>
          <p:cNvSpPr/>
          <p:nvPr/>
        </p:nvSpPr>
        <p:spPr>
          <a:xfrm>
            <a:off x="6320369" y="1227439"/>
            <a:ext cx="1013148" cy="878676"/>
          </a:xfrm>
          <a:prstGeom prst="lightningBolt">
            <a:avLst/>
          </a:prstGeom>
          <a:gradFill flip="none" rotWithShape="1">
            <a:gsLst>
              <a:gs pos="0">
                <a:srgbClr val="FFFF00"/>
              </a:gs>
              <a:gs pos="100000">
                <a:srgbClr val="FFFFFF"/>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6" name="Picture 115" descr="1000px-All-trans-Retinal2.png"/>
          <p:cNvPicPr>
            <a:picLocks noChangeAspect="1"/>
          </p:cNvPicPr>
          <p:nvPr/>
        </p:nvPicPr>
        <p:blipFill>
          <a:blip r:embed="rId5"/>
          <a:stretch>
            <a:fillRect/>
          </a:stretch>
        </p:blipFill>
        <p:spPr>
          <a:xfrm>
            <a:off x="7781387" y="2203773"/>
            <a:ext cx="1153391" cy="555064"/>
          </a:xfrm>
          <a:prstGeom prst="rect">
            <a:avLst/>
          </a:prstGeom>
          <a:ln w="12700">
            <a:solidFill>
              <a:schemeClr val="tx2">
                <a:lumMod val="75000"/>
              </a:schemeClr>
            </a:solidFill>
          </a:ln>
        </p:spPr>
      </p:pic>
      <p:pic>
        <p:nvPicPr>
          <p:cNvPr id="120" name="Picture 119" descr="trp channel.gif"/>
          <p:cNvPicPr>
            <a:picLocks noChangeAspect="1"/>
          </p:cNvPicPr>
          <p:nvPr/>
        </p:nvPicPr>
        <p:blipFill>
          <a:blip r:embed="rId6">
            <a:lum bright="-34000" contrast="55000"/>
          </a:blip>
          <a:srcRect b="11879"/>
          <a:stretch>
            <a:fillRect/>
          </a:stretch>
        </p:blipFill>
        <p:spPr>
          <a:xfrm>
            <a:off x="6086060" y="4763399"/>
            <a:ext cx="2755755" cy="2076269"/>
          </a:xfrm>
          <a:prstGeom prst="rect">
            <a:avLst/>
          </a:prstGeom>
        </p:spPr>
      </p:pic>
      <p:sp>
        <p:nvSpPr>
          <p:cNvPr id="63" name="Title 1"/>
          <p:cNvSpPr>
            <a:spLocks noGrp="1"/>
          </p:cNvSpPr>
          <p:nvPr>
            <p:ph type="ctrTitle"/>
          </p:nvPr>
        </p:nvSpPr>
        <p:spPr>
          <a:xfrm>
            <a:off x="109552" y="181412"/>
            <a:ext cx="4211370" cy="1014609"/>
          </a:xfrm>
        </p:spPr>
        <p:txBody>
          <a:bodyPr>
            <a:normAutofit fontScale="90000"/>
          </a:bodyPr>
          <a:lstStyle/>
          <a:p>
            <a:pPr algn="l"/>
            <a:r>
              <a:rPr lang="en-US" sz="4889" dirty="0" smtClean="0">
                <a:latin typeface="Constantia"/>
                <a:cs typeface="Constantia"/>
              </a:rPr>
              <a:t>Oancea Lab</a:t>
            </a:r>
            <a:r>
              <a:rPr lang="en-US" dirty="0" smtClean="0">
                <a:latin typeface="Constantia"/>
                <a:cs typeface="Constantia"/>
              </a:rPr>
              <a:t/>
            </a:r>
            <a:br>
              <a:rPr lang="en-US" dirty="0" smtClean="0">
                <a:latin typeface="Constantia"/>
                <a:cs typeface="Constantia"/>
              </a:rPr>
            </a:br>
            <a:endParaRPr lang="en-US" dirty="0">
              <a:latin typeface="Constantia"/>
              <a:cs typeface="Constantia"/>
            </a:endParaRPr>
          </a:p>
        </p:txBody>
      </p:sp>
      <p:pic>
        <p:nvPicPr>
          <p:cNvPr id="68" name="Picture 67" descr="081002jb-Brown biomed letterhead.psd"/>
          <p:cNvPicPr>
            <a:picLocks noChangeAspect="1"/>
          </p:cNvPicPr>
          <p:nvPr/>
        </p:nvPicPr>
        <p:blipFill>
          <a:blip r:embed="rId7"/>
          <a:stretch>
            <a:fillRect/>
          </a:stretch>
        </p:blipFill>
        <p:spPr>
          <a:xfrm>
            <a:off x="5751151" y="10010"/>
            <a:ext cx="3383645" cy="84566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err="1"/>
              <a:t>Reenan</a:t>
            </a:r>
            <a:r>
              <a:rPr lang="en-US" sz="2800" dirty="0"/>
              <a:t>/Fallon</a:t>
            </a:r>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NA processing.jpg"/>
          <p:cNvPicPr>
            <a:picLocks noChangeAspect="1"/>
          </p:cNvPicPr>
          <p:nvPr/>
        </p:nvPicPr>
        <p:blipFill>
          <a:blip r:embed="rId2"/>
          <a:stretch>
            <a:fillRect/>
          </a:stretch>
        </p:blipFill>
        <p:spPr>
          <a:xfrm>
            <a:off x="2294995" y="292105"/>
            <a:ext cx="4791075" cy="6261101"/>
          </a:xfrm>
          <a:prstGeom prst="rect">
            <a:avLst/>
          </a:prstGeom>
        </p:spPr>
      </p:pic>
      <p:pic>
        <p:nvPicPr>
          <p:cNvPr id="4" name="Picture 3" descr="dogma4NSGP.jpg"/>
          <p:cNvPicPr>
            <a:picLocks noChangeAspect="1"/>
          </p:cNvPicPr>
          <p:nvPr/>
        </p:nvPicPr>
        <p:blipFill>
          <a:blip r:embed="rId3"/>
          <a:stretch>
            <a:fillRect/>
          </a:stretch>
        </p:blipFill>
        <p:spPr>
          <a:xfrm>
            <a:off x="1602580" y="1228591"/>
            <a:ext cx="6350000" cy="4318000"/>
          </a:xfrm>
          <a:prstGeom prst="rect">
            <a:avLst/>
          </a:prstGeom>
        </p:spPr>
      </p:pic>
      <p:sp>
        <p:nvSpPr>
          <p:cNvPr id="11" name="Rectangle 10"/>
          <p:cNvSpPr/>
          <p:nvPr/>
        </p:nvSpPr>
        <p:spPr>
          <a:xfrm>
            <a:off x="917310" y="5702300"/>
            <a:ext cx="2704570" cy="707886"/>
          </a:xfrm>
          <a:prstGeom prst="rect">
            <a:avLst/>
          </a:prstGeom>
        </p:spPr>
        <p:txBody>
          <a:bodyPr wrap="square">
            <a:spAutoFit/>
          </a:bodyPr>
          <a:lstStyle/>
          <a:p>
            <a:r>
              <a:rPr lang="en-US" sz="4000" b="1" dirty="0" smtClean="0">
                <a:solidFill>
                  <a:srgbClr val="0000AA"/>
                </a:solidFill>
                <a:latin typeface="Calibri" charset="0"/>
                <a:ea typeface="Gill Sans" charset="0"/>
              </a:rPr>
              <a:t>Fallon Lab</a:t>
            </a:r>
          </a:p>
        </p:txBody>
      </p:sp>
      <p:sp>
        <p:nvSpPr>
          <p:cNvPr id="13" name="Rectangle 12"/>
          <p:cNvSpPr/>
          <p:nvPr/>
        </p:nvSpPr>
        <p:spPr>
          <a:xfrm>
            <a:off x="5324210" y="368305"/>
            <a:ext cx="2704570" cy="707886"/>
          </a:xfrm>
          <a:prstGeom prst="rect">
            <a:avLst/>
          </a:prstGeom>
        </p:spPr>
        <p:txBody>
          <a:bodyPr wrap="square">
            <a:spAutoFit/>
          </a:bodyPr>
          <a:lstStyle/>
          <a:p>
            <a:r>
              <a:rPr lang="en-US" sz="4000" b="1" dirty="0" smtClean="0">
                <a:solidFill>
                  <a:srgbClr val="0000AA"/>
                </a:solidFill>
                <a:latin typeface="Calibri" charset="0"/>
                <a:ea typeface="Gill Sans" charset="0"/>
              </a:rPr>
              <a:t>Reenan Lab</a:t>
            </a:r>
          </a:p>
        </p:txBody>
      </p:sp>
    </p:spTree>
  </p:cSld>
  <p:clrMapOvr>
    <a:masterClrMapping/>
  </p:clrMapOvr>
  <p:transition xmlns:p14="http://schemas.microsoft.com/office/powerpoint/2010/main" spd="med">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1"/>
          <p:cNvSpPr>
            <a:spLocks noGrp="1"/>
          </p:cNvSpPr>
          <p:nvPr>
            <p:ph type="title"/>
          </p:nvPr>
        </p:nvSpPr>
        <p:spPr>
          <a:xfrm>
            <a:off x="557784" y="-609600"/>
            <a:ext cx="7772400" cy="2362200"/>
          </a:xfrm>
        </p:spPr>
        <p:txBody>
          <a:bodyPr>
            <a:normAutofit/>
          </a:bodyPr>
          <a:lstStyle/>
          <a:p>
            <a:r>
              <a:rPr lang="en-US" sz="2400" b="1" dirty="0" smtClean="0">
                <a:solidFill>
                  <a:srgbClr val="0000AA"/>
                </a:solidFill>
                <a:latin typeface="Calibri" charset="0"/>
                <a:ea typeface="Gill Sans" charset="0"/>
              </a:rPr>
              <a:t>Fallon Lab:</a:t>
            </a:r>
            <a:br>
              <a:rPr lang="en-US" sz="2400" b="1" dirty="0" smtClean="0">
                <a:solidFill>
                  <a:srgbClr val="0000AA"/>
                </a:solidFill>
                <a:latin typeface="Calibri" charset="0"/>
                <a:ea typeface="Gill Sans" charset="0"/>
              </a:rPr>
            </a:br>
            <a:r>
              <a:rPr lang="en-US" sz="2400" b="1" dirty="0" smtClean="0">
                <a:solidFill>
                  <a:srgbClr val="0000AA"/>
                </a:solidFill>
                <a:latin typeface="Calibri" charset="0"/>
                <a:ea typeface="Gill Sans" charset="0"/>
              </a:rPr>
              <a:t>Presynaptic mRNA translation and autism</a:t>
            </a:r>
          </a:p>
        </p:txBody>
      </p:sp>
      <p:pic>
        <p:nvPicPr>
          <p:cNvPr id="181251" name="Picture 3" descr="Akins_Box 1.tif"/>
          <p:cNvPicPr>
            <a:picLocks noChangeAspect="1"/>
          </p:cNvPicPr>
          <p:nvPr/>
        </p:nvPicPr>
        <p:blipFill>
          <a:blip r:embed="rId2"/>
          <a:srcRect/>
          <a:stretch>
            <a:fillRect/>
          </a:stretch>
        </p:blipFill>
        <p:spPr bwMode="auto">
          <a:xfrm>
            <a:off x="2643104" y="3058997"/>
            <a:ext cx="5038645" cy="2567769"/>
          </a:xfrm>
          <a:prstGeom prst="rect">
            <a:avLst/>
          </a:prstGeom>
          <a:noFill/>
          <a:ln w="9525">
            <a:noFill/>
            <a:miter lim="800000"/>
            <a:headEnd/>
            <a:tailEnd/>
          </a:ln>
        </p:spPr>
      </p:pic>
      <p:sp>
        <p:nvSpPr>
          <p:cNvPr id="4" name="Rectangle 3"/>
          <p:cNvSpPr>
            <a:spLocks noChangeArrowheads="1"/>
          </p:cNvSpPr>
          <p:nvPr/>
        </p:nvSpPr>
        <p:spPr bwMode="auto">
          <a:xfrm>
            <a:off x="5164071" y="2971397"/>
            <a:ext cx="1378363" cy="2803194"/>
          </a:xfrm>
          <a:prstGeom prst="rect">
            <a:avLst/>
          </a:prstGeom>
          <a:noFill/>
          <a:ln w="28575">
            <a:solidFill>
              <a:srgbClr val="FF0000"/>
            </a:solidFill>
            <a:round/>
            <a:headEnd/>
            <a:tailEnd/>
          </a:ln>
        </p:spPr>
        <p:txBody>
          <a:bodyPr>
            <a:prstTxWarp prst="textNoShape">
              <a:avLst/>
            </a:prstTxWarp>
          </a:bodyPr>
          <a:lstStyle/>
          <a:p>
            <a:endParaRPr lang="en-US"/>
          </a:p>
        </p:txBody>
      </p:sp>
      <p:sp>
        <p:nvSpPr>
          <p:cNvPr id="5" name="Rectangle 4"/>
          <p:cNvSpPr>
            <a:spLocks noChangeArrowheads="1"/>
          </p:cNvSpPr>
          <p:nvPr/>
        </p:nvSpPr>
        <p:spPr bwMode="auto">
          <a:xfrm>
            <a:off x="2313042" y="2927597"/>
            <a:ext cx="1210591" cy="2803194"/>
          </a:xfrm>
          <a:prstGeom prst="rect">
            <a:avLst/>
          </a:prstGeom>
          <a:noFill/>
          <a:ln w="28575">
            <a:solidFill>
              <a:srgbClr val="FF0000"/>
            </a:solidFill>
            <a:round/>
            <a:headEnd/>
            <a:tailEnd/>
          </a:ln>
        </p:spPr>
        <p:txBody>
          <a:bodyPr>
            <a:prstTxWarp prst="textNoShape">
              <a:avLst/>
            </a:prstTxWarp>
          </a:bodyPr>
          <a:lstStyle/>
          <a:p>
            <a:endParaRPr lang="en-US"/>
          </a:p>
        </p:txBody>
      </p:sp>
      <p:sp>
        <p:nvSpPr>
          <p:cNvPr id="181254" name="TextBox 12"/>
          <p:cNvSpPr txBox="1">
            <a:spLocks noChangeArrowheads="1"/>
          </p:cNvSpPr>
          <p:nvPr/>
        </p:nvSpPr>
        <p:spPr bwMode="auto">
          <a:xfrm>
            <a:off x="5365836" y="5181467"/>
            <a:ext cx="1000053" cy="938719"/>
          </a:xfrm>
          <a:prstGeom prst="rect">
            <a:avLst/>
          </a:prstGeom>
          <a:solidFill>
            <a:schemeClr val="bg1"/>
          </a:solidFill>
          <a:ln w="9525">
            <a:noFill/>
            <a:miter lim="800000"/>
            <a:headEnd/>
            <a:tailEnd/>
          </a:ln>
        </p:spPr>
        <p:txBody>
          <a:bodyPr wrap="square">
            <a:prstTxWarp prst="textNoShape">
              <a:avLst/>
            </a:prstTxWarp>
            <a:spAutoFit/>
          </a:bodyPr>
          <a:lstStyle/>
          <a:p>
            <a:r>
              <a:rPr lang="en-US" sz="1100" dirty="0"/>
              <a:t>Plasticity</a:t>
            </a:r>
          </a:p>
          <a:p>
            <a:endParaRPr lang="en-US" sz="1100" dirty="0"/>
          </a:p>
          <a:p>
            <a:r>
              <a:rPr lang="en-US" sz="1100" dirty="0"/>
              <a:t>Formation</a:t>
            </a:r>
          </a:p>
          <a:p>
            <a:endParaRPr lang="en-US" sz="1100" dirty="0"/>
          </a:p>
          <a:p>
            <a:r>
              <a:rPr lang="en-US" sz="1100" dirty="0"/>
              <a:t>Maintenance?</a:t>
            </a:r>
          </a:p>
        </p:txBody>
      </p:sp>
      <p:sp>
        <p:nvSpPr>
          <p:cNvPr id="181255" name="TextBox 10"/>
          <p:cNvSpPr txBox="1">
            <a:spLocks noChangeArrowheads="1"/>
          </p:cNvSpPr>
          <p:nvPr/>
        </p:nvSpPr>
        <p:spPr bwMode="auto">
          <a:xfrm>
            <a:off x="5645536" y="6145586"/>
            <a:ext cx="3422264" cy="230832"/>
          </a:xfrm>
          <a:prstGeom prst="rect">
            <a:avLst/>
          </a:prstGeom>
          <a:noFill/>
          <a:ln w="9525">
            <a:noFill/>
            <a:miter lim="800000"/>
            <a:headEnd/>
            <a:tailEnd/>
          </a:ln>
        </p:spPr>
        <p:txBody>
          <a:bodyPr wrap="square">
            <a:prstTxWarp prst="textNoShape">
              <a:avLst/>
            </a:prstTxWarp>
            <a:spAutoFit/>
          </a:bodyPr>
          <a:lstStyle/>
          <a:p>
            <a:r>
              <a:rPr lang="en-US" sz="900" i="1" dirty="0"/>
              <a:t>Akins, Berk-Rauch et al, Frontiers in Neural Circuits, 2009</a:t>
            </a:r>
          </a:p>
        </p:txBody>
      </p:sp>
      <p:sp>
        <p:nvSpPr>
          <p:cNvPr id="9" name="TextBox 8"/>
          <p:cNvSpPr txBox="1"/>
          <p:nvPr/>
        </p:nvSpPr>
        <p:spPr>
          <a:xfrm>
            <a:off x="685800" y="1058096"/>
            <a:ext cx="6938577" cy="2000548"/>
          </a:xfrm>
          <a:prstGeom prst="rect">
            <a:avLst/>
          </a:prstGeom>
          <a:noFill/>
        </p:spPr>
        <p:txBody>
          <a:bodyPr wrap="square" rtlCol="0">
            <a:spAutoFit/>
          </a:bodyPr>
          <a:lstStyle/>
          <a:p>
            <a:pPr>
              <a:buFont typeface="Arial"/>
              <a:buChar char="•"/>
            </a:pPr>
            <a:r>
              <a:rPr lang="en-US" dirty="0" smtClean="0"/>
              <a:t>Neurodevelopmental disorders such as autism and Fragile X syndrome are likely the results of aberrant synaptic plasticity</a:t>
            </a:r>
          </a:p>
          <a:p>
            <a:pPr>
              <a:buFont typeface="Arial"/>
              <a:buChar char="•"/>
            </a:pPr>
            <a:r>
              <a:rPr lang="en-US" dirty="0" smtClean="0"/>
              <a:t>Synaptic defects in autism and Fragile X are due in part to dysregulated mRNA translation at synapses</a:t>
            </a:r>
          </a:p>
          <a:p>
            <a:pPr>
              <a:buFont typeface="Arial"/>
              <a:buChar char="•"/>
            </a:pPr>
            <a:r>
              <a:rPr lang="en-US" dirty="0" smtClean="0"/>
              <a:t>We are working to understand the role of presynaptic translation in synaptic plasticity</a:t>
            </a:r>
          </a:p>
          <a:p>
            <a:endParaRPr lang="en-US" sz="1600" dirty="0"/>
          </a:p>
        </p:txBody>
      </p:sp>
      <p:pic>
        <p:nvPicPr>
          <p:cNvPr id="10" name="Picture 9" descr="V0000043_2.JPG"/>
          <p:cNvPicPr>
            <a:picLocks noChangeAspect="1"/>
          </p:cNvPicPr>
          <p:nvPr/>
        </p:nvPicPr>
        <p:blipFill>
          <a:blip r:embed="rId3"/>
          <a:stretch>
            <a:fillRect/>
          </a:stretch>
        </p:blipFill>
        <p:spPr>
          <a:xfrm>
            <a:off x="7624377" y="0"/>
            <a:ext cx="1519623" cy="1444095"/>
          </a:xfrm>
          <a:prstGeom prst="rect">
            <a:avLst/>
          </a:prstGeom>
        </p:spPr>
      </p:pic>
      <p:sp>
        <p:nvSpPr>
          <p:cNvPr id="11" name="TextBox 10"/>
          <p:cNvSpPr txBox="1"/>
          <p:nvPr/>
        </p:nvSpPr>
        <p:spPr>
          <a:xfrm>
            <a:off x="414865" y="6005886"/>
            <a:ext cx="3768880" cy="369332"/>
          </a:xfrm>
          <a:prstGeom prst="rect">
            <a:avLst/>
          </a:prstGeom>
          <a:noFill/>
        </p:spPr>
        <p:txBody>
          <a:bodyPr wrap="none" rtlCol="0">
            <a:spAutoFit/>
          </a:bodyPr>
          <a:lstStyle/>
          <a:p>
            <a:r>
              <a:rPr lang="en-US" b="1" dirty="0" smtClean="0">
                <a:solidFill>
                  <a:srgbClr val="FF0000"/>
                </a:solidFill>
              </a:rPr>
              <a:t>We work on Muscular Dystrophy too!</a:t>
            </a:r>
            <a:endParaRPr lang="en-US" b="1" dirty="0">
              <a:solidFill>
                <a:srgbClr val="FF0000"/>
              </a:solidFill>
            </a:endParaRPr>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85800" y="-646924"/>
            <a:ext cx="7772400" cy="2362200"/>
          </a:xfrm>
        </p:spPr>
        <p:txBody>
          <a:bodyPr>
            <a:normAutofit/>
          </a:bodyPr>
          <a:lstStyle/>
          <a:p>
            <a:r>
              <a:rPr lang="en-US" sz="2400" b="1" dirty="0" smtClean="0">
                <a:solidFill>
                  <a:srgbClr val="0000AA"/>
                </a:solidFill>
                <a:latin typeface="Calibri" charset="0"/>
                <a:ea typeface="Gill Sans" charset="0"/>
              </a:rPr>
              <a:t>Reenan Lab:</a:t>
            </a:r>
            <a:br>
              <a:rPr lang="en-US" sz="2400" b="1" dirty="0" smtClean="0">
                <a:solidFill>
                  <a:srgbClr val="0000AA"/>
                </a:solidFill>
                <a:latin typeface="Calibri" charset="0"/>
                <a:ea typeface="Gill Sans" charset="0"/>
              </a:rPr>
            </a:br>
            <a:r>
              <a:rPr lang="en-US" sz="2400" b="1" dirty="0" smtClean="0">
                <a:solidFill>
                  <a:srgbClr val="0000AA"/>
                </a:solidFill>
                <a:latin typeface="Calibri" charset="0"/>
                <a:ea typeface="Gill Sans" charset="0"/>
              </a:rPr>
              <a:t>RNA Editing and Behavior</a:t>
            </a:r>
          </a:p>
        </p:txBody>
      </p:sp>
      <p:pic>
        <p:nvPicPr>
          <p:cNvPr id="6" name="Picture 5" descr="TM locus org.jpg"/>
          <p:cNvPicPr>
            <a:picLocks noChangeAspect="1"/>
          </p:cNvPicPr>
          <p:nvPr/>
        </p:nvPicPr>
        <p:blipFill>
          <a:blip r:embed="rId2"/>
          <a:stretch>
            <a:fillRect/>
          </a:stretch>
        </p:blipFill>
        <p:spPr>
          <a:xfrm>
            <a:off x="838200" y="1930400"/>
            <a:ext cx="7499350" cy="457200"/>
          </a:xfrm>
          <a:prstGeom prst="rect">
            <a:avLst/>
          </a:prstGeom>
        </p:spPr>
      </p:pic>
      <p:sp>
        <p:nvSpPr>
          <p:cNvPr id="9" name="TextBox 8"/>
          <p:cNvSpPr txBox="1"/>
          <p:nvPr/>
        </p:nvSpPr>
        <p:spPr>
          <a:xfrm>
            <a:off x="242595" y="930158"/>
            <a:ext cx="8770775" cy="1169551"/>
          </a:xfrm>
          <a:prstGeom prst="rect">
            <a:avLst/>
          </a:prstGeom>
          <a:noFill/>
        </p:spPr>
        <p:txBody>
          <a:bodyPr wrap="square" rtlCol="0">
            <a:spAutoFit/>
          </a:bodyPr>
          <a:lstStyle/>
          <a:p>
            <a:pPr>
              <a:buFont typeface="Arial"/>
              <a:buChar char="•"/>
            </a:pPr>
            <a:r>
              <a:rPr lang="en-US" dirty="0" smtClean="0"/>
              <a:t>RNA Editing </a:t>
            </a:r>
            <a:r>
              <a:rPr lang="en-US" dirty="0" err="1" smtClean="0"/>
              <a:t>enzymatically</a:t>
            </a:r>
            <a:r>
              <a:rPr lang="en-US" dirty="0" smtClean="0"/>
              <a:t> modifies specific adenosine (A) positions to </a:t>
            </a:r>
            <a:r>
              <a:rPr lang="en-US" dirty="0" err="1" smtClean="0"/>
              <a:t>inosine</a:t>
            </a:r>
            <a:r>
              <a:rPr lang="en-US" dirty="0" smtClean="0"/>
              <a:t> (I) in mRNAs.</a:t>
            </a:r>
          </a:p>
          <a:p>
            <a:pPr>
              <a:buFont typeface="Arial"/>
              <a:buChar char="•"/>
            </a:pPr>
            <a:r>
              <a:rPr lang="en-US" dirty="0" err="1" smtClean="0"/>
              <a:t>Inosine</a:t>
            </a:r>
            <a:r>
              <a:rPr lang="en-US" dirty="0" smtClean="0"/>
              <a:t> is “read” as </a:t>
            </a:r>
            <a:r>
              <a:rPr lang="en-US" dirty="0" err="1" smtClean="0"/>
              <a:t>guanosine</a:t>
            </a:r>
            <a:r>
              <a:rPr lang="en-US" dirty="0" smtClean="0"/>
              <a:t> (G) by the cellular machineries. </a:t>
            </a:r>
          </a:p>
          <a:p>
            <a:pPr>
              <a:buFont typeface="Arial"/>
              <a:buChar char="•"/>
            </a:pPr>
            <a:r>
              <a:rPr lang="en-US" dirty="0" smtClean="0"/>
              <a:t>This can change amino acids in a mutation-like way (recoding).</a:t>
            </a:r>
          </a:p>
          <a:p>
            <a:endParaRPr lang="en-US" sz="1600" dirty="0"/>
          </a:p>
        </p:txBody>
      </p:sp>
      <p:grpSp>
        <p:nvGrpSpPr>
          <p:cNvPr id="2" name="Group 11"/>
          <p:cNvGrpSpPr/>
          <p:nvPr/>
        </p:nvGrpSpPr>
        <p:grpSpPr>
          <a:xfrm>
            <a:off x="1416050" y="2260600"/>
            <a:ext cx="6464300" cy="3314700"/>
            <a:chOff x="1606550" y="2565400"/>
            <a:chExt cx="6464300" cy="3314700"/>
          </a:xfrm>
        </p:grpSpPr>
        <p:pic>
          <p:nvPicPr>
            <p:cNvPr id="7" name="Picture 6" descr="PARA tm str.jpg"/>
            <p:cNvPicPr>
              <a:picLocks noChangeAspect="1"/>
            </p:cNvPicPr>
            <p:nvPr/>
          </p:nvPicPr>
          <p:blipFill>
            <a:blip r:embed="rId3"/>
            <a:stretch>
              <a:fillRect/>
            </a:stretch>
          </p:blipFill>
          <p:spPr>
            <a:xfrm>
              <a:off x="1606550" y="2908300"/>
              <a:ext cx="6464300" cy="2971800"/>
            </a:xfrm>
            <a:prstGeom prst="rect">
              <a:avLst/>
            </a:prstGeom>
          </p:spPr>
        </p:pic>
        <p:cxnSp>
          <p:nvCxnSpPr>
            <p:cNvPr id="11" name="Straight Arrow Connector 10"/>
            <p:cNvCxnSpPr/>
            <p:nvPr/>
          </p:nvCxnSpPr>
          <p:spPr>
            <a:xfrm rot="5400000">
              <a:off x="4787900" y="2578100"/>
              <a:ext cx="774700" cy="749300"/>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13" name="TextBox 12"/>
          <p:cNvSpPr txBox="1"/>
          <p:nvPr/>
        </p:nvSpPr>
        <p:spPr>
          <a:xfrm>
            <a:off x="558800" y="5960920"/>
            <a:ext cx="2633428" cy="369332"/>
          </a:xfrm>
          <a:prstGeom prst="rect">
            <a:avLst/>
          </a:prstGeom>
          <a:noFill/>
        </p:spPr>
        <p:txBody>
          <a:bodyPr wrap="none" rtlCol="0">
            <a:spAutoFit/>
          </a:bodyPr>
          <a:lstStyle/>
          <a:p>
            <a:r>
              <a:rPr lang="en-US" b="1" dirty="0" smtClean="0">
                <a:solidFill>
                  <a:srgbClr val="FF0000"/>
                </a:solidFill>
              </a:rPr>
              <a:t>We work on Epilepsy too!</a:t>
            </a:r>
            <a:endParaRPr lang="en-US" b="1" dirty="0">
              <a:solidFill>
                <a:srgbClr val="FF0000"/>
              </a:solidFill>
            </a:endParaRPr>
          </a:p>
        </p:txBody>
      </p:sp>
      <p:sp>
        <p:nvSpPr>
          <p:cNvPr id="14" name="TextBox 13"/>
          <p:cNvSpPr txBox="1"/>
          <p:nvPr/>
        </p:nvSpPr>
        <p:spPr>
          <a:xfrm>
            <a:off x="3474876" y="5214491"/>
            <a:ext cx="8001000" cy="1323439"/>
          </a:xfrm>
          <a:prstGeom prst="rect">
            <a:avLst/>
          </a:prstGeom>
          <a:noFill/>
        </p:spPr>
        <p:txBody>
          <a:bodyPr wrap="square" rtlCol="0">
            <a:spAutoFit/>
          </a:bodyPr>
          <a:lstStyle/>
          <a:p>
            <a:pPr>
              <a:buFont typeface="Arial"/>
              <a:buChar char="•"/>
            </a:pPr>
            <a:r>
              <a:rPr lang="en-US" sz="1600" dirty="0" smtClean="0"/>
              <a:t>Recoding occurs in voltage- and </a:t>
            </a:r>
            <a:r>
              <a:rPr lang="en-US" sz="1600" dirty="0" err="1" smtClean="0"/>
              <a:t>ligand</a:t>
            </a:r>
            <a:r>
              <a:rPr lang="en-US" sz="1600" dirty="0" smtClean="0"/>
              <a:t>-gated channels and</a:t>
            </a:r>
          </a:p>
          <a:p>
            <a:r>
              <a:rPr lang="en-US" sz="1600" dirty="0" smtClean="0"/>
              <a:t>Receptors + synaptic release machinery,</a:t>
            </a:r>
          </a:p>
          <a:p>
            <a:pPr>
              <a:buFont typeface="Arial"/>
              <a:buChar char="•"/>
            </a:pPr>
            <a:r>
              <a:rPr lang="en-US" sz="1600" dirty="0" smtClean="0"/>
              <a:t>We are trying to understand the </a:t>
            </a:r>
            <a:r>
              <a:rPr lang="en-US" sz="1600" dirty="0" err="1" smtClean="0"/>
              <a:t>organismal</a:t>
            </a:r>
            <a:r>
              <a:rPr lang="en-US" sz="1600" dirty="0" smtClean="0"/>
              <a:t> significance.</a:t>
            </a:r>
          </a:p>
          <a:p>
            <a:pPr>
              <a:buFont typeface="Arial"/>
              <a:buChar char="•"/>
            </a:pPr>
            <a:r>
              <a:rPr lang="en-US" sz="1600" dirty="0" smtClean="0"/>
              <a:t>E.G. in humans, disease.  In flies, behavioral changes.</a:t>
            </a:r>
          </a:p>
          <a:p>
            <a:endParaRPr lang="en-US" sz="1600" dirty="0"/>
          </a:p>
        </p:txBody>
      </p:sp>
    </p:spTree>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900" decel="100000" fill="hold"/>
                                        <p:tgtEl>
                                          <p:spTgt spid="14"/>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accel="50000" decel="5000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1000" fill="hold"/>
                                        <p:tgtEl>
                                          <p:spTgt spid="13"/>
                                        </p:tgtEl>
                                        <p:attrNameLst>
                                          <p:attrName>ppt_x</p:attrName>
                                        </p:attrNameLst>
                                      </p:cBhvr>
                                      <p:tavLst>
                                        <p:tav tm="0">
                                          <p:val>
                                            <p:strVal val="0-#ppt_w/2"/>
                                          </p:val>
                                        </p:tav>
                                        <p:tav tm="100000">
                                          <p:val>
                                            <p:strVal val="#ppt_x"/>
                                          </p:val>
                                        </p:tav>
                                      </p:tavLst>
                                    </p:anim>
                                    <p:anim calcmode="lin" valueType="num">
                                      <p:cBhvr additive="base">
                                        <p:cTn id="21"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a:t>J. Simmons/A. Simmons</a:t>
            </a:r>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_srv_101206_b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131" y="2754644"/>
            <a:ext cx="3461728" cy="355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3"/>
          <p:cNvSpPr txBox="1">
            <a:spLocks/>
          </p:cNvSpPr>
          <p:nvPr/>
        </p:nvSpPr>
        <p:spPr>
          <a:xfrm>
            <a:off x="44288" y="57237"/>
            <a:ext cx="1850943" cy="566738"/>
          </a:xfrm>
          <a:prstGeom prst="rect">
            <a:avLst/>
          </a:prstGeom>
        </p:spPr>
        <p:txBody>
          <a:bodyPr vert="horz" lIns="91440" tIns="45720" rIns="91440" bIns="45720" rtlCol="0" anchor="b">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pPr algn="r"/>
            <a:r>
              <a:rPr lang="en-US" sz="2200" b="0" dirty="0" smtClean="0"/>
              <a:t>Sheinberg Lab</a:t>
            </a:r>
            <a:endParaRPr lang="en-US" sz="2200" b="0" dirty="0"/>
          </a:p>
        </p:txBody>
      </p:sp>
      <p:sp>
        <p:nvSpPr>
          <p:cNvPr id="7" name="Title 3"/>
          <p:cNvSpPr txBox="1">
            <a:spLocks/>
          </p:cNvSpPr>
          <p:nvPr/>
        </p:nvSpPr>
        <p:spPr>
          <a:xfrm>
            <a:off x="2183915" y="219003"/>
            <a:ext cx="5021843" cy="56673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smtClean="0"/>
              <a:t>From Seeing to Knowing</a:t>
            </a:r>
            <a:endParaRPr lang="en-US" sz="3600" dirty="0"/>
          </a:p>
        </p:txBody>
      </p:sp>
      <p:sp>
        <p:nvSpPr>
          <p:cNvPr id="8" name="TextBox 7"/>
          <p:cNvSpPr txBox="1"/>
          <p:nvPr/>
        </p:nvSpPr>
        <p:spPr>
          <a:xfrm>
            <a:off x="3880340" y="1076733"/>
            <a:ext cx="5147704" cy="4170372"/>
          </a:xfrm>
          <a:prstGeom prst="rect">
            <a:avLst/>
          </a:prstGeom>
          <a:noFill/>
        </p:spPr>
        <p:txBody>
          <a:bodyPr wrap="square" rtlCol="0">
            <a:spAutoFit/>
          </a:bodyPr>
          <a:lstStyle/>
          <a:p>
            <a:pPr marL="285750" indent="-285750">
              <a:spcAft>
                <a:spcPts val="600"/>
              </a:spcAft>
              <a:buFont typeface="Arial"/>
              <a:buChar char="•"/>
            </a:pPr>
            <a:r>
              <a:rPr lang="en-US" sz="2000" dirty="0" smtClean="0"/>
              <a:t>How </a:t>
            </a:r>
            <a:r>
              <a:rPr lang="en-US" sz="2000" dirty="0" smtClean="0"/>
              <a:t>does a physical stimulus give rise to perceptual experience?</a:t>
            </a:r>
            <a:endParaRPr lang="en-US" sz="2000" dirty="0" smtClean="0"/>
          </a:p>
          <a:p>
            <a:pPr marL="285750" indent="-285750">
              <a:spcAft>
                <a:spcPts val="600"/>
              </a:spcAft>
              <a:buFont typeface="Arial"/>
              <a:buChar char="•"/>
            </a:pPr>
            <a:r>
              <a:rPr lang="en-US" sz="2000" dirty="0" smtClean="0"/>
              <a:t>How does experience change the visual system?</a:t>
            </a:r>
          </a:p>
          <a:p>
            <a:pPr marL="285750" indent="-285750">
              <a:spcAft>
                <a:spcPts val="600"/>
              </a:spcAft>
              <a:buFont typeface="Arial"/>
              <a:buChar char="•"/>
            </a:pPr>
            <a:r>
              <a:rPr lang="en-US" sz="2000" dirty="0" smtClean="0"/>
              <a:t>How do we make sense of a complex world?</a:t>
            </a:r>
          </a:p>
          <a:p>
            <a:pPr marL="285750" indent="-285750">
              <a:spcAft>
                <a:spcPts val="600"/>
              </a:spcAft>
              <a:buFont typeface="Arial"/>
              <a:buChar char="•"/>
            </a:pPr>
            <a:r>
              <a:rPr lang="en-US" sz="2000" dirty="0" smtClean="0"/>
              <a:t>How do we integrate information about dynamic form in order to perceive actions and gestures?</a:t>
            </a:r>
          </a:p>
          <a:p>
            <a:pPr marL="285750" indent="-285750">
              <a:spcAft>
                <a:spcPts val="600"/>
              </a:spcAft>
              <a:buFont typeface="Arial"/>
              <a:buChar char="•"/>
            </a:pPr>
            <a:r>
              <a:rPr lang="en-US" sz="2000" dirty="0" smtClean="0"/>
              <a:t>How can shape guide action?</a:t>
            </a:r>
          </a:p>
          <a:p>
            <a:pPr marL="285750" indent="-285750">
              <a:spcAft>
                <a:spcPts val="600"/>
              </a:spcAft>
              <a:buFont typeface="Arial"/>
              <a:buChar char="•"/>
            </a:pPr>
            <a:r>
              <a:rPr lang="en-US" sz="2000" dirty="0" smtClean="0"/>
              <a:t>Can we artificially alter patterns of neural activity in order to pave the way for a </a:t>
            </a:r>
            <a:r>
              <a:rPr lang="en-US" sz="2000" i="1" dirty="0" smtClean="0"/>
              <a:t>functional</a:t>
            </a:r>
            <a:r>
              <a:rPr lang="en-US" sz="2000" dirty="0" smtClean="0"/>
              <a:t> visual prosthetic?</a:t>
            </a:r>
            <a:endParaRPr lang="en-US" sz="2000" dirty="0"/>
          </a:p>
        </p:txBody>
      </p:sp>
      <p:pic>
        <p:nvPicPr>
          <p:cNvPr id="9" name="Picture 3"/>
          <p:cNvPicPr>
            <a:picLocks noChangeAspect="1" noChangeArrowheads="1"/>
          </p:cNvPicPr>
          <p:nvPr/>
        </p:nvPicPr>
        <p:blipFill rotWithShape="1">
          <a:blip r:embed="rId3" cstate="print"/>
          <a:srcRect t="16626" b="50841"/>
          <a:stretch/>
        </p:blipFill>
        <p:spPr bwMode="auto">
          <a:xfrm>
            <a:off x="4134724" y="5325257"/>
            <a:ext cx="4214340" cy="1179738"/>
          </a:xfrm>
          <a:prstGeom prst="rect">
            <a:avLst/>
          </a:prstGeom>
          <a:noFill/>
          <a:ln w="9525">
            <a:noFill/>
            <a:miter lim="800000"/>
            <a:headEnd/>
            <a:tailEnd/>
          </a:ln>
        </p:spPr>
      </p:pic>
      <p:pic>
        <p:nvPicPr>
          <p:cNvPr id="10" name="Picture 2" descr="sce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979" y="917045"/>
            <a:ext cx="2216430" cy="16617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28762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3" descr="SimmonsSimmonsFig5.BMP"/>
          <p:cNvPicPr>
            <a:picLocks noChangeAspect="1"/>
          </p:cNvPicPr>
          <p:nvPr/>
        </p:nvPicPr>
        <p:blipFill>
          <a:blip r:embed="rId3"/>
          <a:srcRect/>
          <a:stretch>
            <a:fillRect/>
          </a:stretch>
        </p:blipFill>
        <p:spPr bwMode="auto">
          <a:xfrm>
            <a:off x="2286000" y="1600200"/>
            <a:ext cx="3687763" cy="4824413"/>
          </a:xfrm>
          <a:prstGeom prst="rect">
            <a:avLst/>
          </a:prstGeom>
          <a:noFill/>
          <a:ln w="9525">
            <a:noFill/>
            <a:miter lim="800000"/>
            <a:headEnd/>
            <a:tailEnd/>
          </a:ln>
        </p:spPr>
      </p:pic>
      <p:sp>
        <p:nvSpPr>
          <p:cNvPr id="14338" name="Title 4"/>
          <p:cNvSpPr>
            <a:spLocks noGrp="1"/>
          </p:cNvSpPr>
          <p:nvPr>
            <p:ph type="title"/>
          </p:nvPr>
        </p:nvSpPr>
        <p:spPr>
          <a:xfrm>
            <a:off x="914400" y="274638"/>
            <a:ext cx="7162800" cy="1143000"/>
          </a:xfrm>
        </p:spPr>
        <p:txBody>
          <a:bodyPr>
            <a:normAutofit fontScale="90000"/>
          </a:bodyPr>
          <a:lstStyle/>
          <a:p>
            <a:r>
              <a:rPr lang="en-US" sz="2400" smtClean="0"/>
              <a:t>Different vertebrate species have converged on a common central mechanism for extracting the periodicity (“pitch”) of complex sounds</a:t>
            </a:r>
          </a:p>
        </p:txBody>
      </p:sp>
      <p:sp>
        <p:nvSpPr>
          <p:cNvPr id="14339" name="TextBox 5"/>
          <p:cNvSpPr txBox="1">
            <a:spLocks noChangeArrowheads="1"/>
          </p:cNvSpPr>
          <p:nvPr/>
        </p:nvSpPr>
        <p:spPr bwMode="auto">
          <a:xfrm>
            <a:off x="0" y="6488113"/>
            <a:ext cx="2917825" cy="339725"/>
          </a:xfrm>
          <a:prstGeom prst="rect">
            <a:avLst/>
          </a:prstGeom>
          <a:noFill/>
          <a:ln w="9525">
            <a:noFill/>
            <a:miter lim="800000"/>
            <a:headEnd/>
            <a:tailEnd/>
          </a:ln>
        </p:spPr>
        <p:txBody>
          <a:bodyPr wrap="none">
            <a:spAutoFit/>
          </a:bodyPr>
          <a:lstStyle/>
          <a:p>
            <a:r>
              <a:rPr lang="en-US" sz="1600">
                <a:latin typeface="Calibri" pitchFamily="34" charset="0"/>
              </a:rPr>
              <a:t>Simmons &amp; Simmons JCP-A 2010</a:t>
            </a:r>
          </a:p>
        </p:txBody>
      </p:sp>
      <p:pic>
        <p:nvPicPr>
          <p:cNvPr id="14340" name="Picture 6" descr="bullfrog.jpg"/>
          <p:cNvPicPr>
            <a:picLocks noChangeAspect="1"/>
          </p:cNvPicPr>
          <p:nvPr/>
        </p:nvPicPr>
        <p:blipFill>
          <a:blip r:embed="rId4"/>
          <a:srcRect/>
          <a:stretch>
            <a:fillRect/>
          </a:stretch>
        </p:blipFill>
        <p:spPr bwMode="auto">
          <a:xfrm>
            <a:off x="6324600" y="1752600"/>
            <a:ext cx="1295400" cy="1158875"/>
          </a:xfrm>
          <a:prstGeom prst="rect">
            <a:avLst/>
          </a:prstGeom>
          <a:noFill/>
          <a:ln w="9525">
            <a:noFill/>
            <a:miter lim="800000"/>
            <a:headEnd/>
            <a:tailEnd/>
          </a:ln>
        </p:spPr>
      </p:pic>
      <p:pic>
        <p:nvPicPr>
          <p:cNvPr id="14341" name="Picture 7" descr="eptefusc.jpg"/>
          <p:cNvPicPr>
            <a:picLocks noChangeAspect="1"/>
          </p:cNvPicPr>
          <p:nvPr/>
        </p:nvPicPr>
        <p:blipFill>
          <a:blip r:embed="rId5"/>
          <a:srcRect l="6667" t="13333" r="18333" b="26666"/>
          <a:stretch>
            <a:fillRect/>
          </a:stretch>
        </p:blipFill>
        <p:spPr bwMode="auto">
          <a:xfrm>
            <a:off x="6248400" y="4572000"/>
            <a:ext cx="1714500" cy="1371600"/>
          </a:xfrm>
          <a:prstGeom prst="rect">
            <a:avLst/>
          </a:prstGeom>
          <a:noFill/>
          <a:ln w="9525">
            <a:noFill/>
            <a:miter lim="800000"/>
            <a:headEnd/>
            <a:tailEnd/>
          </a:ln>
        </p:spPr>
      </p:pic>
      <p:pic>
        <p:nvPicPr>
          <p:cNvPr id="14343" name="Picture 7" descr="cat-face"/>
          <p:cNvPicPr>
            <a:picLocks noChangeAspect="1" noChangeArrowheads="1"/>
          </p:cNvPicPr>
          <p:nvPr/>
        </p:nvPicPr>
        <p:blipFill>
          <a:blip r:embed="rId6"/>
          <a:srcRect/>
          <a:stretch>
            <a:fillRect/>
          </a:stretch>
        </p:blipFill>
        <p:spPr bwMode="auto">
          <a:xfrm>
            <a:off x="6477000" y="3048000"/>
            <a:ext cx="1333500" cy="1276350"/>
          </a:xfrm>
          <a:prstGeom prst="rect">
            <a:avLst/>
          </a:prstGeom>
          <a:noFill/>
        </p:spPr>
      </p:pic>
      <p:sp>
        <p:nvSpPr>
          <p:cNvPr id="14344" name="Text Box 8"/>
          <p:cNvSpPr txBox="1">
            <a:spLocks noChangeArrowheads="1"/>
          </p:cNvSpPr>
          <p:nvPr/>
        </p:nvSpPr>
        <p:spPr bwMode="auto">
          <a:xfrm>
            <a:off x="609600" y="2971800"/>
            <a:ext cx="1454150" cy="915988"/>
          </a:xfrm>
          <a:prstGeom prst="rect">
            <a:avLst/>
          </a:prstGeom>
          <a:noFill/>
          <a:ln w="9525">
            <a:noFill/>
            <a:miter lim="800000"/>
            <a:headEnd/>
            <a:tailEnd/>
          </a:ln>
          <a:effectLst/>
        </p:spPr>
        <p:txBody>
          <a:bodyPr wrap="none">
            <a:spAutoFit/>
          </a:bodyPr>
          <a:lstStyle/>
          <a:p>
            <a:r>
              <a:rPr lang="en-US"/>
              <a:t>Single unit</a:t>
            </a:r>
          </a:p>
          <a:p>
            <a:r>
              <a:rPr lang="en-US"/>
              <a:t>on-response</a:t>
            </a:r>
          </a:p>
          <a:p>
            <a:r>
              <a:rPr lang="en-US"/>
              <a:t>latencies</a:t>
            </a: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4"/>
          <p:cNvSpPr>
            <a:spLocks noGrp="1"/>
          </p:cNvSpPr>
          <p:nvPr>
            <p:ph type="title" idx="4294967295"/>
          </p:nvPr>
        </p:nvSpPr>
        <p:spPr>
          <a:xfrm>
            <a:off x="304800" y="274638"/>
            <a:ext cx="8534400" cy="1143000"/>
          </a:xfrm>
        </p:spPr>
        <p:txBody>
          <a:bodyPr>
            <a:normAutofit fontScale="90000"/>
          </a:bodyPr>
          <a:lstStyle/>
          <a:p>
            <a:r>
              <a:rPr lang="en-US" sz="2400" smtClean="0"/>
              <a:t>The simplification of neural processing that accompanies only having on-responses to consider leads to a type of computational model based entirely on the timing of responses</a:t>
            </a:r>
          </a:p>
        </p:txBody>
      </p:sp>
      <p:pic>
        <p:nvPicPr>
          <p:cNvPr id="16393" name="Picture 9" descr="batinchainfightcropped"/>
          <p:cNvPicPr>
            <a:picLocks noChangeAspect="1" noChangeArrowheads="1"/>
          </p:cNvPicPr>
          <p:nvPr/>
        </p:nvPicPr>
        <p:blipFill>
          <a:blip r:embed="rId3"/>
          <a:srcRect/>
          <a:stretch>
            <a:fillRect/>
          </a:stretch>
        </p:blipFill>
        <p:spPr bwMode="auto">
          <a:xfrm>
            <a:off x="457200" y="2362200"/>
            <a:ext cx="2192338" cy="2362200"/>
          </a:xfrm>
          <a:prstGeom prst="rect">
            <a:avLst/>
          </a:prstGeom>
          <a:noFill/>
        </p:spPr>
      </p:pic>
      <p:pic>
        <p:nvPicPr>
          <p:cNvPr id="16394" name="Picture 10" descr="ProjectDesignDiagram"/>
          <p:cNvPicPr>
            <a:picLocks noChangeAspect="1" noChangeArrowheads="1"/>
          </p:cNvPicPr>
          <p:nvPr/>
        </p:nvPicPr>
        <p:blipFill>
          <a:blip r:embed="rId4"/>
          <a:srcRect/>
          <a:stretch>
            <a:fillRect/>
          </a:stretch>
        </p:blipFill>
        <p:spPr bwMode="auto">
          <a:xfrm>
            <a:off x="2819400" y="1600200"/>
            <a:ext cx="5867400" cy="468312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280160" y="5899566"/>
            <a:ext cx="7772400" cy="84642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800" dirty="0" smtClean="0"/>
              <a:t>White</a:t>
            </a:r>
            <a:endParaRPr lang="en-US" sz="2800" dirty="0"/>
          </a:p>
        </p:txBody>
      </p:sp>
      <p:pic>
        <p:nvPicPr>
          <p:cNvPr id="4"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26"/>
          <p:cNvSpPr>
            <a:spLocks noGrp="1" noChangeArrowheads="1"/>
          </p:cNvSpPr>
          <p:nvPr>
            <p:ph type="ctrTitle"/>
          </p:nvPr>
        </p:nvSpPr>
        <p:spPr>
          <a:xfrm>
            <a:off x="381000" y="304800"/>
            <a:ext cx="8763000" cy="1143000"/>
          </a:xfrm>
          <a:noFill/>
        </p:spPr>
        <p:txBody>
          <a:bodyPr lIns="90488" tIns="44450" rIns="90488" bIns="44450"/>
          <a:lstStyle/>
          <a:p>
            <a:pPr eaLnBrk="1" hangingPunct="1"/>
            <a:r>
              <a:rPr lang="en-US">
                <a:latin typeface="Times New Roman" charset="0"/>
                <a:ea typeface="ＭＳ Ｐゴシック" charset="0"/>
                <a:cs typeface="ＭＳ Ｐゴシック" charset="0"/>
              </a:rPr>
              <a:t>Imaging Emotion</a:t>
            </a:r>
            <a:endParaRPr lang="en-US" i="1">
              <a:latin typeface="Times New Roman" charset="0"/>
              <a:ea typeface="ＭＳ Ｐゴシック" charset="0"/>
              <a:cs typeface="ＭＳ Ｐゴシック" charset="0"/>
            </a:endParaRPr>
          </a:p>
        </p:txBody>
      </p:sp>
      <p:sp>
        <p:nvSpPr>
          <p:cNvPr id="281603" name="Rectangle 1027"/>
          <p:cNvSpPr>
            <a:spLocks noGrp="1" noChangeArrowheads="1"/>
          </p:cNvSpPr>
          <p:nvPr>
            <p:ph type="subTitle" idx="1"/>
          </p:nvPr>
        </p:nvSpPr>
        <p:spPr>
          <a:xfrm>
            <a:off x="533400" y="1447800"/>
            <a:ext cx="8229600" cy="3657600"/>
          </a:xfrm>
        </p:spPr>
        <p:txBody>
          <a:bodyPr lIns="90488" tIns="44450" rIns="90488" bIns="44450"/>
          <a:lstStyle/>
          <a:p>
            <a:pPr marL="342900" indent="-342900" algn="l" eaLnBrk="1" hangingPunct="1">
              <a:lnSpc>
                <a:spcPct val="90000"/>
              </a:lnSpc>
              <a:buFont typeface="Wingdings" charset="0"/>
              <a:buNone/>
            </a:pPr>
            <a:r>
              <a:rPr lang="en-US" sz="2800">
                <a:latin typeface="Times New Roman" charset="0"/>
                <a:ea typeface="ＭＳ Ｐゴシック" charset="0"/>
                <a:cs typeface="ＭＳ Ｐゴシック" charset="0"/>
              </a:rPr>
              <a:t>Investigator: Tara White</a:t>
            </a:r>
          </a:p>
          <a:p>
            <a:pPr marL="342900" indent="-342900" algn="l" eaLnBrk="1" hangingPunct="1">
              <a:lnSpc>
                <a:spcPct val="90000"/>
              </a:lnSpc>
              <a:buFont typeface="Wingdings" charset="0"/>
              <a:buNone/>
            </a:pPr>
            <a:endParaRPr lang="en-US" sz="2800">
              <a:latin typeface="Times New Roman" charset="0"/>
              <a:ea typeface="ＭＳ Ｐゴシック" charset="0"/>
              <a:cs typeface="ＭＳ Ｐゴシック" charset="0"/>
            </a:endParaRPr>
          </a:p>
          <a:p>
            <a:pPr marL="342900" indent="-342900" algn="l" eaLnBrk="1" hangingPunct="1">
              <a:lnSpc>
                <a:spcPct val="90000"/>
              </a:lnSpc>
              <a:buFont typeface="Wingdings" charset="0"/>
              <a:buNone/>
            </a:pPr>
            <a:r>
              <a:rPr lang="en-US" sz="2800">
                <a:latin typeface="Times New Roman" charset="0"/>
                <a:ea typeface="ＭＳ Ｐゴシック" charset="0"/>
                <a:cs typeface="ＭＳ Ｐゴシック" charset="0"/>
              </a:rPr>
              <a:t>Big questions:  </a:t>
            </a:r>
          </a:p>
          <a:p>
            <a:pPr marL="342900" indent="-342900" algn="l" eaLnBrk="1" hangingPunct="1">
              <a:lnSpc>
                <a:spcPct val="90000"/>
              </a:lnSpc>
              <a:buFont typeface="Wingdings" charset="0"/>
              <a:buNone/>
            </a:pPr>
            <a:r>
              <a:rPr lang="en-US" sz="2800">
                <a:latin typeface="Times New Roman" charset="0"/>
                <a:ea typeface="ＭＳ Ｐゴシック" charset="0"/>
                <a:cs typeface="ＭＳ Ｐゴシック" charset="0"/>
              </a:rPr>
              <a:t>     How does the brain create specific emotions? </a:t>
            </a:r>
          </a:p>
          <a:p>
            <a:pPr marL="342900" indent="-342900" algn="l" eaLnBrk="1" hangingPunct="1">
              <a:lnSpc>
                <a:spcPct val="90000"/>
              </a:lnSpc>
              <a:buFont typeface="Wingdings" charset="0"/>
              <a:buNone/>
            </a:pPr>
            <a:r>
              <a:rPr lang="en-US" sz="2800">
                <a:latin typeface="Times New Roman" charset="0"/>
                <a:ea typeface="ＭＳ Ｐゴシック" charset="0"/>
                <a:cs typeface="ＭＳ Ｐゴシック" charset="0"/>
              </a:rPr>
              <a:t>     How do drugs affect the human brain? </a:t>
            </a:r>
            <a:br>
              <a:rPr lang="en-US" sz="2800">
                <a:latin typeface="Times New Roman" charset="0"/>
                <a:ea typeface="ＭＳ Ｐゴシック" charset="0"/>
                <a:cs typeface="ＭＳ Ｐゴシック" charset="0"/>
              </a:rPr>
            </a:br>
            <a:r>
              <a:rPr lang="en-US" sz="2800">
                <a:latin typeface="Times New Roman" charset="0"/>
                <a:ea typeface="ＭＳ Ｐゴシック" charset="0"/>
                <a:cs typeface="ＭＳ Ｐゴシック" charset="0"/>
              </a:rPr>
              <a:t> How does risk-taking occur?</a:t>
            </a:r>
          </a:p>
          <a:p>
            <a:pPr marL="342900" indent="-342900" algn="l" eaLnBrk="1" hangingPunct="1">
              <a:lnSpc>
                <a:spcPct val="90000"/>
              </a:lnSpc>
              <a:buFont typeface="Wingdings" charset="0"/>
              <a:buNone/>
            </a:pPr>
            <a:r>
              <a:rPr lang="en-US" sz="2800">
                <a:latin typeface="Times New Roman" charset="0"/>
                <a:ea typeface="ＭＳ Ｐゴシック" charset="0"/>
                <a:cs typeface="ＭＳ Ｐゴシック" charset="0"/>
              </a:rPr>
              <a:t>     &amp; How do temperament/ traits modulate all three?</a:t>
            </a:r>
          </a:p>
          <a:p>
            <a:pPr marL="342900" indent="-342900" algn="l" eaLnBrk="1" hangingPunct="1">
              <a:lnSpc>
                <a:spcPct val="90000"/>
              </a:lnSpc>
              <a:buFont typeface="Wingdings" charset="0"/>
              <a:buNone/>
            </a:pPr>
            <a:endParaRPr lang="en-US" sz="2800">
              <a:latin typeface="Times New Roman" charset="0"/>
              <a:ea typeface="ＭＳ Ｐゴシック" charset="0"/>
              <a:cs typeface="ＭＳ Ｐゴシック" charset="0"/>
            </a:endParaRPr>
          </a:p>
          <a:p>
            <a:pPr marL="342900" indent="-342900" algn="l" eaLnBrk="1" hangingPunct="1">
              <a:lnSpc>
                <a:spcPct val="90000"/>
              </a:lnSpc>
              <a:buFont typeface="Wingdings" charset="0"/>
              <a:buNone/>
            </a:pPr>
            <a:r>
              <a:rPr lang="en-US" sz="2800">
                <a:latin typeface="Times New Roman" charset="0"/>
                <a:ea typeface="ＭＳ Ｐゴシック" charset="0"/>
                <a:cs typeface="ＭＳ Ｐゴシック" charset="0"/>
              </a:rPr>
              <a:t>Methods:  fMRI, drug challenge, behavioral challenge, repeated-measures, human subjects</a:t>
            </a:r>
          </a:p>
        </p:txBody>
      </p:sp>
      <p:pic>
        <p:nvPicPr>
          <p:cNvPr id="16388" name="Picture 1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563" y="107950"/>
            <a:ext cx="7350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5" descr="BIBS_logo_Sm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77200" y="9525"/>
            <a:ext cx="8890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227" descr="header.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5867400"/>
            <a:ext cx="3581400"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98401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endParaRPr lang="en-US">
              <a:latin typeface="Times New Roman" charset="0"/>
              <a:ea typeface="ＭＳ Ｐゴシック" charset="0"/>
              <a:cs typeface="ＭＳ Ｐゴシック" charset="0"/>
            </a:endParaRPr>
          </a:p>
        </p:txBody>
      </p:sp>
      <p:sp>
        <p:nvSpPr>
          <p:cNvPr id="3" name="Content Placeholder 2"/>
          <p:cNvSpPr>
            <a:spLocks noGrp="1"/>
          </p:cNvSpPr>
          <p:nvPr>
            <p:ph idx="1"/>
          </p:nvPr>
        </p:nvSpPr>
        <p:spPr/>
        <p:txBody>
          <a:bodyPr/>
          <a:lstStyle/>
          <a:p>
            <a:pPr>
              <a:buFont typeface="Wingdings" charset="2"/>
              <a:buChar char="n"/>
              <a:defRPr/>
            </a:pPr>
            <a:endParaRPr lang="en-US" dirty="0"/>
          </a:p>
        </p:txBody>
      </p:sp>
      <p:grpSp>
        <p:nvGrpSpPr>
          <p:cNvPr id="18436" name="Group 28"/>
          <p:cNvGrpSpPr>
            <a:grpSpLocks/>
          </p:cNvGrpSpPr>
          <p:nvPr/>
        </p:nvGrpSpPr>
        <p:grpSpPr bwMode="auto">
          <a:xfrm>
            <a:off x="838200" y="304800"/>
            <a:ext cx="5257800" cy="5729288"/>
            <a:chOff x="838200" y="762000"/>
            <a:chExt cx="5257800" cy="5729288"/>
          </a:xfrm>
        </p:grpSpPr>
        <p:grpSp>
          <p:nvGrpSpPr>
            <p:cNvPr id="18446" name="Group 5"/>
            <p:cNvGrpSpPr>
              <a:grpSpLocks/>
            </p:cNvGrpSpPr>
            <p:nvPr/>
          </p:nvGrpSpPr>
          <p:grpSpPr bwMode="auto">
            <a:xfrm>
              <a:off x="838200" y="3505200"/>
              <a:ext cx="3581400" cy="2986088"/>
              <a:chOff x="3024" y="608"/>
              <a:chExt cx="2519" cy="1833"/>
            </a:xfrm>
          </p:grpSpPr>
          <p:pic>
            <p:nvPicPr>
              <p:cNvPr id="18453" name="Picture 6" descr="BART simple1"/>
              <p:cNvPicPr>
                <a:picLocks noChangeAspect="1" noChangeArrowheads="1"/>
              </p:cNvPicPr>
              <p:nvPr/>
            </p:nvPicPr>
            <p:blipFill>
              <a:blip r:embed="rId2">
                <a:extLst>
                  <a:ext uri="{28A0092B-C50C-407E-A947-70E740481C1C}">
                    <a14:useLocalDpi xmlns:a14="http://schemas.microsoft.com/office/drawing/2010/main" val="0"/>
                  </a:ext>
                </a:extLst>
              </a:blip>
              <a:srcRect l="36273" t="5440" r="27454" b="42622"/>
              <a:stretch>
                <a:fillRect/>
              </a:stretch>
            </p:blipFill>
            <p:spPr bwMode="auto">
              <a:xfrm>
                <a:off x="3270" y="608"/>
                <a:ext cx="2112" cy="183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8454" name="Group 7"/>
              <p:cNvGrpSpPr>
                <a:grpSpLocks/>
              </p:cNvGrpSpPr>
              <p:nvPr/>
            </p:nvGrpSpPr>
            <p:grpSpPr bwMode="auto">
              <a:xfrm rot="1817431">
                <a:off x="4584" y="1272"/>
                <a:ext cx="959" cy="720"/>
                <a:chOff x="480" y="2304"/>
                <a:chExt cx="959" cy="720"/>
              </a:xfrm>
            </p:grpSpPr>
            <p:sp>
              <p:nvSpPr>
                <p:cNvPr id="8" name="AutoShape 8"/>
                <p:cNvSpPr>
                  <a:spLocks noChangeArrowheads="1"/>
                </p:cNvSpPr>
                <p:nvPr/>
              </p:nvSpPr>
              <p:spPr bwMode="auto">
                <a:xfrm>
                  <a:off x="480" y="2304"/>
                  <a:ext cx="959" cy="720"/>
                </a:xfrm>
                <a:prstGeom prst="irregularSeal2">
                  <a:avLst/>
                </a:prstGeom>
                <a:solidFill>
                  <a:srgbClr val="FFFF00"/>
                </a:solidFill>
                <a:ln w="28575">
                  <a:solidFill>
                    <a:srgbClr val="000000"/>
                  </a:solid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128"/>
                    <a:cs typeface="ＭＳ Ｐゴシック" charset="-128"/>
                  </a:endParaRPr>
                </a:p>
              </p:txBody>
            </p:sp>
            <p:sp>
              <p:nvSpPr>
                <p:cNvPr id="18457" name="Text Box 9"/>
                <p:cNvSpPr txBox="1">
                  <a:spLocks noChangeArrowheads="1"/>
                </p:cNvSpPr>
                <p:nvPr/>
              </p:nvSpPr>
              <p:spPr bwMode="auto">
                <a:xfrm rot="-1621350">
                  <a:off x="548" y="2534"/>
                  <a:ext cx="82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2800">
                      <a:solidFill>
                        <a:srgbClr val="FFFF00"/>
                      </a:solidFill>
                      <a:latin typeface="Times New Roman" charset="0"/>
                      <a:ea typeface="ＭＳ Ｐゴシック" charset="0"/>
                      <a:cs typeface="ＭＳ Ｐゴシック" charset="0"/>
                    </a:defRPr>
                  </a:lvl1pPr>
                  <a:lvl2pPr marL="37931725" indent="-37474525" eaLnBrk="0" hangingPunct="0">
                    <a:defRPr sz="2800">
                      <a:solidFill>
                        <a:srgbClr val="FFFF00"/>
                      </a:solidFill>
                      <a:latin typeface="Times New Roman" charset="0"/>
                      <a:ea typeface="ＭＳ Ｐゴシック" charset="0"/>
                    </a:defRPr>
                  </a:lvl2pPr>
                  <a:lvl3pPr eaLnBrk="0" hangingPunct="0">
                    <a:defRPr sz="2800">
                      <a:solidFill>
                        <a:srgbClr val="FFFF00"/>
                      </a:solidFill>
                      <a:latin typeface="Times New Roman" charset="0"/>
                      <a:ea typeface="ＭＳ Ｐゴシック" charset="0"/>
                    </a:defRPr>
                  </a:lvl3pPr>
                  <a:lvl4pPr eaLnBrk="0" hangingPunct="0">
                    <a:defRPr sz="2800">
                      <a:solidFill>
                        <a:srgbClr val="FFFF00"/>
                      </a:solidFill>
                      <a:latin typeface="Times New Roman" charset="0"/>
                      <a:ea typeface="ＭＳ Ｐゴシック" charset="0"/>
                    </a:defRPr>
                  </a:lvl4pPr>
                  <a:lvl5pPr eaLnBrk="0" hangingPunct="0">
                    <a:defRPr sz="2800">
                      <a:solidFill>
                        <a:srgbClr val="FFFF00"/>
                      </a:solidFill>
                      <a:latin typeface="Times New Roman" charset="0"/>
                      <a:ea typeface="ＭＳ Ｐゴシック" charset="0"/>
                    </a:defRPr>
                  </a:lvl5pPr>
                  <a:lvl6pPr marL="457200" eaLnBrk="0" fontAlgn="base" hangingPunct="0">
                    <a:spcBef>
                      <a:spcPct val="0"/>
                    </a:spcBef>
                    <a:spcAft>
                      <a:spcPct val="0"/>
                    </a:spcAft>
                    <a:defRPr sz="2800">
                      <a:solidFill>
                        <a:srgbClr val="FFFF00"/>
                      </a:solidFill>
                      <a:latin typeface="Times New Roman" charset="0"/>
                      <a:ea typeface="ＭＳ Ｐゴシック" charset="0"/>
                    </a:defRPr>
                  </a:lvl6pPr>
                  <a:lvl7pPr marL="914400" eaLnBrk="0" fontAlgn="base" hangingPunct="0">
                    <a:spcBef>
                      <a:spcPct val="0"/>
                    </a:spcBef>
                    <a:spcAft>
                      <a:spcPct val="0"/>
                    </a:spcAft>
                    <a:defRPr sz="2800">
                      <a:solidFill>
                        <a:srgbClr val="FFFF00"/>
                      </a:solidFill>
                      <a:latin typeface="Times New Roman" charset="0"/>
                      <a:ea typeface="ＭＳ Ｐゴシック" charset="0"/>
                    </a:defRPr>
                  </a:lvl7pPr>
                  <a:lvl8pPr marL="1371600" eaLnBrk="0" fontAlgn="base" hangingPunct="0">
                    <a:spcBef>
                      <a:spcPct val="0"/>
                    </a:spcBef>
                    <a:spcAft>
                      <a:spcPct val="0"/>
                    </a:spcAft>
                    <a:defRPr sz="2800">
                      <a:solidFill>
                        <a:srgbClr val="FFFF00"/>
                      </a:solidFill>
                      <a:latin typeface="Times New Roman" charset="0"/>
                      <a:ea typeface="ＭＳ Ｐゴシック" charset="0"/>
                    </a:defRPr>
                  </a:lvl8pPr>
                  <a:lvl9pPr marL="1828800" eaLnBrk="0" fontAlgn="base" hangingPunct="0">
                    <a:spcBef>
                      <a:spcPct val="0"/>
                    </a:spcBef>
                    <a:spcAft>
                      <a:spcPct val="0"/>
                    </a:spcAft>
                    <a:defRPr sz="2800">
                      <a:solidFill>
                        <a:srgbClr val="FFFF00"/>
                      </a:solidFill>
                      <a:latin typeface="Times New Roman" charset="0"/>
                      <a:ea typeface="ＭＳ Ｐゴシック" charset="0"/>
                    </a:defRPr>
                  </a:lvl9pPr>
                </a:lstStyle>
                <a:p>
                  <a:pPr defTabSz="914400" fontAlgn="base">
                    <a:spcBef>
                      <a:spcPct val="0"/>
                    </a:spcBef>
                    <a:spcAft>
                      <a:spcPct val="0"/>
                    </a:spcAft>
                  </a:pPr>
                  <a:r>
                    <a:rPr lang="en-US" sz="1600" b="1" smtClean="0">
                      <a:solidFill>
                        <a:srgbClr val="000000"/>
                      </a:solidFill>
                      <a:latin typeface="Arial Unicode MS" charset="0"/>
                    </a:rPr>
                    <a:t>EXPLODE</a:t>
                  </a:r>
                </a:p>
              </p:txBody>
            </p:sp>
          </p:grpSp>
          <p:sp>
            <p:nvSpPr>
              <p:cNvPr id="18455" name="AutoShape 10"/>
              <p:cNvSpPr>
                <a:spLocks noChangeArrowheads="1"/>
              </p:cNvSpPr>
              <p:nvPr/>
            </p:nvSpPr>
            <p:spPr bwMode="auto">
              <a:xfrm rot="1643499">
                <a:off x="3024" y="1776"/>
                <a:ext cx="1296" cy="576"/>
              </a:xfrm>
              <a:prstGeom prst="rightArrow">
                <a:avLst>
                  <a:gd name="adj1" fmla="val 50000"/>
                  <a:gd name="adj2" fmla="val 56250"/>
                </a:avLst>
              </a:prstGeom>
              <a:solidFill>
                <a:srgbClr val="00FF00"/>
              </a:solidFill>
              <a:ln w="28575">
                <a:solidFill>
                  <a:srgbClr val="000000"/>
                </a:solidFill>
                <a:miter lim="800000"/>
                <a:headEnd/>
                <a:tailEnd/>
              </a:ln>
            </p:spPr>
            <p:txBody>
              <a:bodyPr wrap="none" anchor="ctr"/>
              <a:lstStyle/>
              <a:p>
                <a:pPr algn="ctr" defTabSz="914400" eaLnBrk="0" fontAlgn="base" hangingPunct="0">
                  <a:spcBef>
                    <a:spcPct val="0"/>
                  </a:spcBef>
                  <a:spcAft>
                    <a:spcPct val="0"/>
                  </a:spcAft>
                </a:pPr>
                <a:r>
                  <a:rPr lang="en-US" sz="2400" smtClean="0">
                    <a:solidFill>
                      <a:srgbClr val="000000"/>
                    </a:solidFill>
                    <a:latin typeface="Arial Unicode MS" charset="0"/>
                    <a:ea typeface="ＭＳ Ｐゴシック" charset="0"/>
                    <a:cs typeface="ＭＳ Ｐゴシック" charset="0"/>
                  </a:rPr>
                  <a:t>CASH OUT</a:t>
                </a:r>
              </a:p>
            </p:txBody>
          </p:sp>
        </p:grpSp>
        <p:grpSp>
          <p:nvGrpSpPr>
            <p:cNvPr id="18447" name="Group 30"/>
            <p:cNvGrpSpPr>
              <a:grpSpLocks/>
            </p:cNvGrpSpPr>
            <p:nvPr/>
          </p:nvGrpSpPr>
          <p:grpSpPr bwMode="auto">
            <a:xfrm>
              <a:off x="1143000" y="762000"/>
              <a:ext cx="4953000" cy="2562225"/>
              <a:chOff x="2112" y="2592"/>
              <a:chExt cx="3120" cy="1614"/>
            </a:xfrm>
          </p:grpSpPr>
          <p:pic>
            <p:nvPicPr>
              <p:cNvPr id="18448" name="Picture 31" descr="25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2" y="3072"/>
                <a:ext cx="1680" cy="111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449" name="Picture 32" descr="29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 y="3024"/>
                <a:ext cx="1488" cy="118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8450" name="Rectangle 33"/>
              <p:cNvSpPr>
                <a:spLocks noChangeArrowheads="1"/>
              </p:cNvSpPr>
              <p:nvPr/>
            </p:nvSpPr>
            <p:spPr bwMode="auto">
              <a:xfrm>
                <a:off x="2112" y="2880"/>
                <a:ext cx="3120" cy="288"/>
              </a:xfrm>
              <a:prstGeom prst="rect">
                <a:avLst/>
              </a:prstGeom>
              <a:gradFill rotWithShape="1">
                <a:gsLst>
                  <a:gs pos="0">
                    <a:srgbClr val="FFFF00"/>
                  </a:gs>
                  <a:gs pos="100000">
                    <a:srgbClr val="6600FF"/>
                  </a:gs>
                </a:gsLst>
                <a:lin ang="0" scaled="1"/>
              </a:gradFill>
              <a:ln w="28575">
                <a:solidFill>
                  <a:srgbClr val="000000"/>
                </a:solidFill>
                <a:miter lim="800000"/>
                <a:headEnd/>
                <a:tailEnd/>
              </a:ln>
            </p:spPr>
            <p:txBody>
              <a:bodyPr wrap="none" anchor="ctr"/>
              <a:lstStyle/>
              <a:p>
                <a:pPr algn="ctr" defTabSz="914400" eaLnBrk="0" fontAlgn="base" hangingPunct="0">
                  <a:spcBef>
                    <a:spcPct val="0"/>
                  </a:spcBef>
                  <a:spcAft>
                    <a:spcPct val="0"/>
                  </a:spcAft>
                </a:pPr>
                <a:r>
                  <a:rPr lang="en-US" sz="2400" i="1" smtClean="0">
                    <a:solidFill>
                      <a:srgbClr val="000000"/>
                    </a:solidFill>
                    <a:latin typeface="Arial Unicode MS" charset="0"/>
                    <a:ea typeface="ＭＳ Ｐゴシック" charset="0"/>
                    <a:cs typeface="ＭＳ Ｐゴシック" charset="0"/>
                  </a:rPr>
                  <a:t>POSITIVE</a:t>
                </a:r>
                <a:r>
                  <a:rPr lang="en-US" sz="2400" smtClean="0">
                    <a:solidFill>
                      <a:srgbClr val="FFFFFF"/>
                    </a:solidFill>
                    <a:latin typeface="Arial Unicode MS" charset="0"/>
                    <a:ea typeface="ＭＳ Ｐゴシック" charset="0"/>
                    <a:cs typeface="ＭＳ Ｐゴシック" charset="0"/>
                  </a:rPr>
                  <a:t>                   </a:t>
                </a:r>
                <a:r>
                  <a:rPr lang="en-US" sz="2400" i="1" smtClean="0">
                    <a:solidFill>
                      <a:srgbClr val="000000"/>
                    </a:solidFill>
                    <a:latin typeface="Arial Unicode MS" charset="0"/>
                    <a:ea typeface="ＭＳ Ｐゴシック" charset="0"/>
                    <a:cs typeface="ＭＳ Ｐゴシック" charset="0"/>
                  </a:rPr>
                  <a:t>NEGATIVE</a:t>
                </a:r>
              </a:p>
            </p:txBody>
          </p:sp>
          <p:sp>
            <p:nvSpPr>
              <p:cNvPr id="14" name="AutoShape 34"/>
              <p:cNvSpPr>
                <a:spLocks noChangeArrowheads="1"/>
              </p:cNvSpPr>
              <p:nvPr/>
            </p:nvSpPr>
            <p:spPr bwMode="auto">
              <a:xfrm>
                <a:off x="3360" y="2880"/>
                <a:ext cx="518" cy="306"/>
              </a:xfrm>
              <a:prstGeom prst="rightArrow">
                <a:avLst>
                  <a:gd name="adj1" fmla="val 50000"/>
                  <a:gd name="adj2" fmla="val 42320"/>
                </a:avLst>
              </a:prstGeom>
              <a:solidFill>
                <a:srgbClr val="FF3300"/>
              </a:solidFill>
              <a:ln w="28575">
                <a:solidFill>
                  <a:srgbClr val="000000"/>
                </a:solidFill>
                <a:miter lim="800000"/>
                <a:headEnd/>
                <a:tailEnd/>
              </a:ln>
              <a:effectLst/>
            </p:spPr>
            <p:txBody>
              <a:bodyPr wrap="none" anchor="ctr"/>
              <a:lstStyle/>
              <a:p>
                <a:pPr algn="ctr" defTabSz="914400" fontAlgn="base">
                  <a:spcBef>
                    <a:spcPct val="0"/>
                  </a:spcBef>
                  <a:spcAft>
                    <a:spcPct val="0"/>
                  </a:spcAft>
                  <a:defRPr/>
                </a:pPr>
                <a:endParaRPr lang="en-US" sz="2800">
                  <a:solidFill>
                    <a:srgbClr val="FFFF00"/>
                  </a:solidFill>
                  <a:effectLst>
                    <a:outerShdw blurRad="38100" dist="38100" dir="2700000" algn="tl">
                      <a:srgbClr val="000000">
                        <a:alpha val="43137"/>
                      </a:srgbClr>
                    </a:outerShdw>
                  </a:effectLst>
                  <a:latin typeface="Times New Roman" pitchFamily="18" charset="0"/>
                  <a:ea typeface="ＭＳ Ｐゴシック" charset="-128"/>
                  <a:cs typeface="ＭＳ Ｐゴシック" charset="0"/>
                </a:endParaRPr>
              </a:p>
            </p:txBody>
          </p:sp>
          <p:sp>
            <p:nvSpPr>
              <p:cNvPr id="18452" name="Text Box 35"/>
              <p:cNvSpPr txBox="1">
                <a:spLocks noChangeArrowheads="1"/>
              </p:cNvSpPr>
              <p:nvPr/>
            </p:nvSpPr>
            <p:spPr bwMode="auto">
              <a:xfrm>
                <a:off x="2448" y="2592"/>
                <a:ext cx="2483" cy="306"/>
              </a:xfrm>
              <a:prstGeom prst="rect">
                <a:avLst/>
              </a:prstGeom>
              <a:solidFill>
                <a:srgbClr val="FFFFFF"/>
              </a:solidFill>
              <a:ln w="28575">
                <a:solidFill>
                  <a:srgbClr val="000000"/>
                </a:solidFill>
                <a:miter lim="800000"/>
                <a:headEnd/>
                <a:tailEnd/>
              </a:ln>
            </p:spPr>
            <p:txBody>
              <a:bodyPr wrap="none">
                <a:spAutoFit/>
              </a:bodyPr>
              <a:lstStyle>
                <a:lvl1pPr eaLnBrk="0" hangingPunct="0">
                  <a:defRPr sz="2800">
                    <a:solidFill>
                      <a:srgbClr val="FFFF00"/>
                    </a:solidFill>
                    <a:latin typeface="Times New Roman" charset="0"/>
                    <a:ea typeface="ＭＳ Ｐゴシック" charset="0"/>
                    <a:cs typeface="ＭＳ Ｐゴシック" charset="0"/>
                  </a:defRPr>
                </a:lvl1pPr>
                <a:lvl2pPr marL="37931725" indent="-37474525" eaLnBrk="0" hangingPunct="0">
                  <a:defRPr sz="2800">
                    <a:solidFill>
                      <a:srgbClr val="FFFF00"/>
                    </a:solidFill>
                    <a:latin typeface="Times New Roman" charset="0"/>
                    <a:ea typeface="ＭＳ Ｐゴシック" charset="0"/>
                  </a:defRPr>
                </a:lvl2pPr>
                <a:lvl3pPr eaLnBrk="0" hangingPunct="0">
                  <a:defRPr sz="2800">
                    <a:solidFill>
                      <a:srgbClr val="FFFF00"/>
                    </a:solidFill>
                    <a:latin typeface="Times New Roman" charset="0"/>
                    <a:ea typeface="ＭＳ Ｐゴシック" charset="0"/>
                  </a:defRPr>
                </a:lvl3pPr>
                <a:lvl4pPr eaLnBrk="0" hangingPunct="0">
                  <a:defRPr sz="2800">
                    <a:solidFill>
                      <a:srgbClr val="FFFF00"/>
                    </a:solidFill>
                    <a:latin typeface="Times New Roman" charset="0"/>
                    <a:ea typeface="ＭＳ Ｐゴシック" charset="0"/>
                  </a:defRPr>
                </a:lvl4pPr>
                <a:lvl5pPr eaLnBrk="0" hangingPunct="0">
                  <a:defRPr sz="2800">
                    <a:solidFill>
                      <a:srgbClr val="FFFF00"/>
                    </a:solidFill>
                    <a:latin typeface="Times New Roman" charset="0"/>
                    <a:ea typeface="ＭＳ Ｐゴシック" charset="0"/>
                  </a:defRPr>
                </a:lvl5pPr>
                <a:lvl6pPr marL="457200" eaLnBrk="0" fontAlgn="base" hangingPunct="0">
                  <a:spcBef>
                    <a:spcPct val="0"/>
                  </a:spcBef>
                  <a:spcAft>
                    <a:spcPct val="0"/>
                  </a:spcAft>
                  <a:defRPr sz="2800">
                    <a:solidFill>
                      <a:srgbClr val="FFFF00"/>
                    </a:solidFill>
                    <a:latin typeface="Times New Roman" charset="0"/>
                    <a:ea typeface="ＭＳ Ｐゴシック" charset="0"/>
                  </a:defRPr>
                </a:lvl6pPr>
                <a:lvl7pPr marL="914400" eaLnBrk="0" fontAlgn="base" hangingPunct="0">
                  <a:spcBef>
                    <a:spcPct val="0"/>
                  </a:spcBef>
                  <a:spcAft>
                    <a:spcPct val="0"/>
                  </a:spcAft>
                  <a:defRPr sz="2800">
                    <a:solidFill>
                      <a:srgbClr val="FFFF00"/>
                    </a:solidFill>
                    <a:latin typeface="Times New Roman" charset="0"/>
                    <a:ea typeface="ＭＳ Ｐゴシック" charset="0"/>
                  </a:defRPr>
                </a:lvl7pPr>
                <a:lvl8pPr marL="1371600" eaLnBrk="0" fontAlgn="base" hangingPunct="0">
                  <a:spcBef>
                    <a:spcPct val="0"/>
                  </a:spcBef>
                  <a:spcAft>
                    <a:spcPct val="0"/>
                  </a:spcAft>
                  <a:defRPr sz="2800">
                    <a:solidFill>
                      <a:srgbClr val="FFFF00"/>
                    </a:solidFill>
                    <a:latin typeface="Times New Roman" charset="0"/>
                    <a:ea typeface="ＭＳ Ｐゴシック" charset="0"/>
                  </a:defRPr>
                </a:lvl8pPr>
                <a:lvl9pPr marL="1828800" eaLnBrk="0" fontAlgn="base" hangingPunct="0">
                  <a:spcBef>
                    <a:spcPct val="0"/>
                  </a:spcBef>
                  <a:spcAft>
                    <a:spcPct val="0"/>
                  </a:spcAft>
                  <a:defRPr sz="2800">
                    <a:solidFill>
                      <a:srgbClr val="FFFF00"/>
                    </a:solidFill>
                    <a:latin typeface="Times New Roman" charset="0"/>
                    <a:ea typeface="ＭＳ Ｐゴシック" charset="0"/>
                  </a:defRPr>
                </a:lvl9pPr>
              </a:lstStyle>
              <a:p>
                <a:pPr algn="ctr" defTabSz="914400" fontAlgn="base">
                  <a:spcBef>
                    <a:spcPct val="0"/>
                  </a:spcBef>
                  <a:spcAft>
                    <a:spcPct val="0"/>
                  </a:spcAft>
                </a:pPr>
                <a:r>
                  <a:rPr lang="en-US" sz="2400" b="1" smtClean="0">
                    <a:solidFill>
                      <a:srgbClr val="480404"/>
                    </a:solidFill>
                    <a:latin typeface="Trebuchet MS" charset="0"/>
                  </a:rPr>
                  <a:t>EMOTIONAL PHOTOS TASK</a:t>
                </a:r>
                <a:endParaRPr lang="en-US" sz="2400" smtClean="0">
                  <a:solidFill>
                    <a:srgbClr val="480404"/>
                  </a:solidFill>
                  <a:latin typeface="Trebuchet MS" charset="0"/>
                </a:endParaRPr>
              </a:p>
            </p:txBody>
          </p:sp>
        </p:grpSp>
      </p:grpSp>
      <p:pic>
        <p:nvPicPr>
          <p:cNvPr id="18437" name="Picture 1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563" y="107950"/>
            <a:ext cx="7350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1" descr="BIBS_logo_Sm1.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77200" y="9525"/>
            <a:ext cx="8890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9" name="Group 33"/>
          <p:cNvGrpSpPr>
            <a:grpSpLocks/>
          </p:cNvGrpSpPr>
          <p:nvPr/>
        </p:nvGrpSpPr>
        <p:grpSpPr bwMode="auto">
          <a:xfrm>
            <a:off x="4419600" y="685800"/>
            <a:ext cx="4495800" cy="5791200"/>
            <a:chOff x="4419600" y="685800"/>
            <a:chExt cx="4495800" cy="5791200"/>
          </a:xfrm>
        </p:grpSpPr>
        <p:grpSp>
          <p:nvGrpSpPr>
            <p:cNvPr id="18440" name="Group 29"/>
            <p:cNvGrpSpPr>
              <a:grpSpLocks/>
            </p:cNvGrpSpPr>
            <p:nvPr/>
          </p:nvGrpSpPr>
          <p:grpSpPr bwMode="auto">
            <a:xfrm>
              <a:off x="4419600" y="685800"/>
              <a:ext cx="4475922" cy="4800600"/>
              <a:chOff x="4419600" y="1295400"/>
              <a:chExt cx="4475922" cy="4800600"/>
            </a:xfrm>
          </p:grpSpPr>
          <p:pic>
            <p:nvPicPr>
              <p:cNvPr id="18442" name="Picture 167" descr="V1_BA17_axial.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3657600"/>
                <a:ext cx="2189922"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3" name="Picture 48" descr="shimsagit-BART#31p.001.jpg"/>
              <p:cNvPicPr>
                <a:picLocks noChangeAspect="1"/>
              </p:cNvPicPr>
              <p:nvPr/>
            </p:nvPicPr>
            <p:blipFill>
              <a:blip r:embed="rId8">
                <a:extLst>
                  <a:ext uri="{28A0092B-C50C-407E-A947-70E740481C1C}">
                    <a14:useLocalDpi xmlns:a14="http://schemas.microsoft.com/office/drawing/2010/main" val="0"/>
                  </a:ext>
                </a:extLst>
              </a:blip>
              <a:srcRect r="9375"/>
              <a:stretch>
                <a:fillRect/>
              </a:stretch>
            </p:blipFill>
            <p:spPr bwMode="auto">
              <a:xfrm>
                <a:off x="4419600" y="3657600"/>
                <a:ext cx="2209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Oval 18"/>
              <p:cNvSpPr/>
              <p:nvPr/>
            </p:nvSpPr>
            <p:spPr bwMode="auto">
              <a:xfrm>
                <a:off x="4648200" y="4572000"/>
                <a:ext cx="990600" cy="5334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endParaRPr lang="en-US" sz="2400">
                  <a:solidFill>
                    <a:srgbClr val="FFFFFF"/>
                  </a:solidFill>
                  <a:latin typeface="Times New Roman"/>
                </a:endParaRPr>
              </a:p>
            </p:txBody>
          </p:sp>
          <p:pic>
            <p:nvPicPr>
              <p:cNvPr id="18445" name="Picture 5" descr="left-amygdala_RED_PN"/>
              <p:cNvPicPr>
                <a:picLocks noChangeAspect="1" noChangeArrowheads="1"/>
              </p:cNvPicPr>
              <p:nvPr/>
            </p:nvPicPr>
            <p:blipFill>
              <a:blip r:embed="rId9">
                <a:extLst>
                  <a:ext uri="{28A0092B-C50C-407E-A947-70E740481C1C}">
                    <a14:useLocalDpi xmlns:a14="http://schemas.microsoft.com/office/drawing/2010/main" val="0"/>
                  </a:ext>
                </a:extLst>
              </a:blip>
              <a:srcRect r="66937" b="50000"/>
              <a:stretch>
                <a:fillRect/>
              </a:stretch>
            </p:blipFill>
            <p:spPr bwMode="auto">
              <a:xfrm>
                <a:off x="6324600" y="1295400"/>
                <a:ext cx="2021666" cy="2055254"/>
              </a:xfrm>
              <a:prstGeom prst="rect">
                <a:avLst/>
              </a:prstGeom>
              <a:solidFill>
                <a:srgbClr val="666699"/>
              </a:solidFill>
              <a:ln>
                <a:noFill/>
              </a:ln>
              <a:extLst>
                <a:ext uri="{91240B29-F687-4f45-9708-019B960494DF}">
                  <a14:hiddenLine xmlns:a14="http://schemas.microsoft.com/office/drawing/2010/main" w="28575">
                    <a:solidFill>
                      <a:srgbClr val="000000"/>
                    </a:solidFill>
                    <a:miter lim="800000"/>
                    <a:headEnd/>
                    <a:tailEnd/>
                  </a14:hiddenLine>
                </a:ext>
              </a:extLst>
            </p:spPr>
          </p:pic>
        </p:grpSp>
        <p:pic>
          <p:nvPicPr>
            <p:cNvPr id="18441" name="Picture 227" descr="header.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334000" y="5726152"/>
              <a:ext cx="3581400" cy="75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734422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3"/>
          <p:cNvPicPr>
            <a:picLocks noChangeAspect="1" noChangeArrowheads="1"/>
          </p:cNvPicPr>
          <p:nvPr/>
        </p:nvPicPr>
        <p:blipFill>
          <a:blip r:embed="rId2"/>
          <a:srcRect/>
          <a:stretch>
            <a:fillRect/>
          </a:stretch>
        </p:blipFill>
        <p:spPr bwMode="auto">
          <a:xfrm>
            <a:off x="639500" y="4468670"/>
            <a:ext cx="1216016" cy="1863680"/>
          </a:xfrm>
          <a:prstGeom prst="rect">
            <a:avLst/>
          </a:prstGeom>
          <a:noFill/>
          <a:ln w="9525">
            <a:noFill/>
            <a:miter lim="800000"/>
            <a:headEnd/>
            <a:tailEnd/>
          </a:ln>
        </p:spPr>
      </p:pic>
      <p:pic>
        <p:nvPicPr>
          <p:cNvPr id="5" name="Picture 4" descr="BIBS_logo_Sm1.jpg"/>
          <p:cNvPicPr>
            <a:picLocks noChangeAspect="1"/>
          </p:cNvPicPr>
          <p:nvPr/>
        </p:nvPicPr>
        <p:blipFill>
          <a:blip r:embed="rId3"/>
          <a:stretch>
            <a:fillRect/>
          </a:stretch>
        </p:blipFill>
        <p:spPr>
          <a:xfrm>
            <a:off x="6976550" y="4468670"/>
            <a:ext cx="1600709" cy="2056295"/>
          </a:xfrm>
          <a:prstGeom prst="rect">
            <a:avLst/>
          </a:prstGeom>
        </p:spPr>
      </p:pic>
      <p:sp>
        <p:nvSpPr>
          <p:cNvPr id="6" name="TextBox 5"/>
          <p:cNvSpPr txBox="1"/>
          <p:nvPr/>
        </p:nvSpPr>
        <p:spPr>
          <a:xfrm>
            <a:off x="871612" y="2402014"/>
            <a:ext cx="7661579" cy="1569660"/>
          </a:xfrm>
          <a:prstGeom prst="rect">
            <a:avLst/>
          </a:prstGeom>
          <a:noFill/>
        </p:spPr>
        <p:txBody>
          <a:bodyPr wrap="square" rtlCol="0">
            <a:spAutoFit/>
          </a:bodyPr>
          <a:lstStyle/>
          <a:p>
            <a:pPr algn="ctr"/>
            <a:r>
              <a:rPr lang="en-US" sz="4800" dirty="0" smtClean="0">
                <a:solidFill>
                  <a:prstClr val="black"/>
                </a:solidFill>
                <a:latin typeface="Calibri"/>
              </a:rPr>
              <a:t>Neuroscience Research</a:t>
            </a:r>
            <a:br>
              <a:rPr lang="en-US" sz="4800" dirty="0" smtClean="0">
                <a:solidFill>
                  <a:prstClr val="black"/>
                </a:solidFill>
                <a:latin typeface="Calibri"/>
              </a:rPr>
            </a:br>
            <a:r>
              <a:rPr lang="en-US" sz="4800" dirty="0" smtClean="0">
                <a:solidFill>
                  <a:prstClr val="black"/>
                </a:solidFill>
                <a:latin typeface="Calibri"/>
              </a:rPr>
              <a:t>@Brown</a:t>
            </a:r>
            <a:endParaRPr lang="en-US" sz="4800" dirty="0">
              <a:solidFill>
                <a:prstClr val="black"/>
              </a:solidFill>
              <a:latin typeface="Calibri"/>
            </a:endParaRPr>
          </a:p>
        </p:txBody>
      </p:sp>
      <p:pic>
        <p:nvPicPr>
          <p:cNvPr id="128002" name="Picture 2" descr="C:\Users\sheinb\AppData\Local\Temp\enhtmlclip\ScreenClip(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169" y="245808"/>
            <a:ext cx="8067675" cy="7905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38235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5888736"/>
            <a:ext cx="7772400" cy="893826"/>
          </a:xfrm>
        </p:spPr>
        <p:style>
          <a:lnRef idx="1">
            <a:schemeClr val="accent1"/>
          </a:lnRef>
          <a:fillRef idx="3">
            <a:schemeClr val="accent1"/>
          </a:fillRef>
          <a:effectRef idx="2">
            <a:schemeClr val="accent1"/>
          </a:effectRef>
          <a:fontRef idx="minor">
            <a:schemeClr val="lt1"/>
          </a:fontRef>
        </p:style>
        <p:txBody>
          <a:bodyPr/>
          <a:lstStyle/>
          <a:p>
            <a:pPr algn="r"/>
            <a:r>
              <a:rPr lang="en-US" sz="2800" dirty="0" err="1" smtClean="0"/>
              <a:t>Kauer</a:t>
            </a:r>
            <a:r>
              <a:rPr lang="en-US" sz="2800" dirty="0" smtClean="0"/>
              <a:t>/Connors</a:t>
            </a:r>
            <a:endParaRPr lang="en-US" sz="2800" dirty="0"/>
          </a:p>
        </p:txBody>
      </p:sp>
      <p:pic>
        <p:nvPicPr>
          <p:cNvPr id="3" name="Picture 123"/>
          <p:cNvPicPr>
            <a:picLocks noChangeAspect="1" noChangeArrowheads="1"/>
          </p:cNvPicPr>
          <p:nvPr/>
        </p:nvPicPr>
        <p:blipFill>
          <a:blip r:embed="rId2"/>
          <a:srcRect/>
          <a:stretch>
            <a:fillRect/>
          </a:stretch>
        </p:blipFill>
        <p:spPr bwMode="auto">
          <a:xfrm>
            <a:off x="109728" y="5018013"/>
            <a:ext cx="1115568" cy="176310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6" name="Picture 8"/>
          <p:cNvPicPr>
            <a:picLocks noChangeAspect="1" noChangeArrowheads="1"/>
          </p:cNvPicPr>
          <p:nvPr/>
        </p:nvPicPr>
        <p:blipFill>
          <a:blip r:embed="rId4" cstate="screen"/>
          <a:srcRect/>
          <a:stretch>
            <a:fillRect/>
          </a:stretch>
        </p:blipFill>
        <p:spPr bwMode="auto">
          <a:xfrm>
            <a:off x="6096000" y="2819400"/>
            <a:ext cx="2743200" cy="3124200"/>
          </a:xfrm>
          <a:prstGeom prst="rect">
            <a:avLst/>
          </a:prstGeom>
          <a:noFill/>
          <a:ln w="9525">
            <a:noFill/>
            <a:miter lim="800000"/>
            <a:headEnd/>
            <a:tailEnd/>
          </a:ln>
          <a:effectLst/>
        </p:spPr>
      </p:pic>
      <p:sp>
        <p:nvSpPr>
          <p:cNvPr id="2058" name="Rectangle 10"/>
          <p:cNvSpPr>
            <a:spLocks noChangeArrowheads="1"/>
          </p:cNvSpPr>
          <p:nvPr/>
        </p:nvSpPr>
        <p:spPr bwMode="auto">
          <a:xfrm>
            <a:off x="6172200" y="2819400"/>
            <a:ext cx="1447800" cy="152400"/>
          </a:xfrm>
          <a:prstGeom prst="rect">
            <a:avLst/>
          </a:prstGeom>
          <a:solidFill>
            <a:schemeClr val="bg1"/>
          </a:solidFill>
          <a:ln w="9525">
            <a:solidFill>
              <a:schemeClr val="bg1"/>
            </a:solidFill>
            <a:miter lim="800000"/>
            <a:headEnd/>
            <a:tailEnd/>
          </a:ln>
          <a:effectLst/>
        </p:spPr>
        <p:txBody>
          <a:bodyPr wrap="none" anchor="ctr"/>
          <a:lstStyle/>
          <a:p>
            <a:endParaRPr lang="en-US"/>
          </a:p>
        </p:txBody>
      </p:sp>
      <p:graphicFrame>
        <p:nvGraphicFramePr>
          <p:cNvPr id="2061" name="Object 13"/>
          <p:cNvGraphicFramePr>
            <a:graphicFrameLocks noChangeAspect="1"/>
          </p:cNvGraphicFramePr>
          <p:nvPr/>
        </p:nvGraphicFramePr>
        <p:xfrm>
          <a:off x="756744" y="2452858"/>
          <a:ext cx="5157953" cy="3868465"/>
        </p:xfrm>
        <a:graphic>
          <a:graphicData uri="http://schemas.openxmlformats.org/presentationml/2006/ole">
            <mc:AlternateContent xmlns:mc="http://schemas.openxmlformats.org/markup-compatibility/2006">
              <mc:Choice xmlns:v="urn:schemas-microsoft-com:vml" Requires="v">
                <p:oleObj spid="_x0000_s123963" name="Slide" r:id="rId5" imgW="5143500" imgH="3429000" progId="">
                  <p:embed/>
                </p:oleObj>
              </mc:Choice>
              <mc:Fallback>
                <p:oleObj name="Slide" r:id="rId5" imgW="5143500" imgH="3429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6744" y="2452858"/>
                        <a:ext cx="5157953" cy="386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64" name="Text Box 16"/>
          <p:cNvSpPr txBox="1">
            <a:spLocks noChangeArrowheads="1"/>
          </p:cNvSpPr>
          <p:nvPr/>
        </p:nvSpPr>
        <p:spPr bwMode="auto">
          <a:xfrm>
            <a:off x="2317535" y="743607"/>
            <a:ext cx="6286500" cy="1474788"/>
          </a:xfrm>
          <a:prstGeom prst="rect">
            <a:avLst/>
          </a:prstGeom>
          <a:noFill/>
          <a:ln w="9525">
            <a:solidFill>
              <a:schemeClr val="bg1"/>
            </a:solidFill>
            <a:miter lim="800000"/>
            <a:headEnd/>
            <a:tailEnd/>
          </a:ln>
          <a:effectLst/>
        </p:spPr>
        <p:txBody>
          <a:bodyPr wrap="none">
            <a:spAutoFit/>
          </a:bodyPr>
          <a:lstStyle/>
          <a:p>
            <a:pPr>
              <a:buFontTx/>
              <a:buChar char="•"/>
            </a:pPr>
            <a:r>
              <a:rPr lang="en-US" dirty="0"/>
              <a:t> </a:t>
            </a:r>
            <a:r>
              <a:rPr lang="en-US" dirty="0">
                <a:solidFill>
                  <a:schemeClr val="bg1"/>
                </a:solidFill>
              </a:rPr>
              <a:t>synaptic plasticity = </a:t>
            </a:r>
            <a:r>
              <a:rPr lang="en-US" dirty="0" err="1">
                <a:solidFill>
                  <a:schemeClr val="bg1"/>
                </a:solidFill>
              </a:rPr>
              <a:t>potentiation</a:t>
            </a:r>
            <a:r>
              <a:rPr lang="en-US" dirty="0">
                <a:solidFill>
                  <a:schemeClr val="bg1"/>
                </a:solidFill>
              </a:rPr>
              <a:t> or depression of synapses</a:t>
            </a:r>
          </a:p>
          <a:p>
            <a:pPr>
              <a:buFontTx/>
              <a:buChar char="•"/>
            </a:pPr>
            <a:endParaRPr lang="en-US" dirty="0">
              <a:solidFill>
                <a:schemeClr val="bg1"/>
              </a:solidFill>
            </a:endParaRPr>
          </a:p>
          <a:p>
            <a:pPr>
              <a:buFontTx/>
              <a:buChar char="•"/>
            </a:pPr>
            <a:r>
              <a:rPr lang="en-US" dirty="0">
                <a:solidFill>
                  <a:schemeClr val="bg1"/>
                </a:solidFill>
              </a:rPr>
              <a:t> this is a basic property of most CNS synapses</a:t>
            </a:r>
          </a:p>
          <a:p>
            <a:pPr>
              <a:buFontTx/>
              <a:buChar char="•"/>
            </a:pPr>
            <a:endParaRPr lang="en-US" dirty="0">
              <a:solidFill>
                <a:schemeClr val="bg1"/>
              </a:solidFill>
            </a:endParaRPr>
          </a:p>
          <a:p>
            <a:pPr>
              <a:buFontTx/>
              <a:buChar char="•"/>
            </a:pPr>
            <a:r>
              <a:rPr lang="en-US" dirty="0">
                <a:solidFill>
                  <a:schemeClr val="bg1"/>
                </a:solidFill>
              </a:rPr>
              <a:t> we use electrophysiological recordings from slices</a:t>
            </a:r>
          </a:p>
        </p:txBody>
      </p:sp>
      <p:sp>
        <p:nvSpPr>
          <p:cNvPr id="2065" name="Text Box 17"/>
          <p:cNvSpPr txBox="1">
            <a:spLocks noChangeArrowheads="1"/>
          </p:cNvSpPr>
          <p:nvPr/>
        </p:nvSpPr>
        <p:spPr bwMode="auto">
          <a:xfrm>
            <a:off x="407279" y="241736"/>
            <a:ext cx="1592263" cy="457200"/>
          </a:xfrm>
          <a:prstGeom prst="rect">
            <a:avLst/>
          </a:prstGeom>
          <a:noFill/>
          <a:ln w="9525">
            <a:noFill/>
            <a:miter lim="800000"/>
            <a:headEnd/>
            <a:tailEnd/>
          </a:ln>
          <a:effectLst/>
        </p:spPr>
        <p:txBody>
          <a:bodyPr wrap="none">
            <a:spAutoFit/>
          </a:bodyPr>
          <a:lstStyle/>
          <a:p>
            <a:r>
              <a:rPr lang="en-US" sz="2400" dirty="0">
                <a:solidFill>
                  <a:srgbClr val="FFFF00"/>
                </a:solidFill>
              </a:rPr>
              <a:t>Kauer Lab</a:t>
            </a:r>
          </a:p>
        </p:txBody>
      </p:sp>
      <p:graphicFrame>
        <p:nvGraphicFramePr>
          <p:cNvPr id="2066" name="Object 18"/>
          <p:cNvGraphicFramePr>
            <a:graphicFrameLocks noChangeAspect="1"/>
          </p:cNvGraphicFramePr>
          <p:nvPr/>
        </p:nvGraphicFramePr>
        <p:xfrm>
          <a:off x="4451132" y="2540879"/>
          <a:ext cx="1355725" cy="854075"/>
        </p:xfrm>
        <a:graphic>
          <a:graphicData uri="http://schemas.openxmlformats.org/presentationml/2006/ole">
            <mc:AlternateContent xmlns:mc="http://schemas.openxmlformats.org/markup-compatibility/2006">
              <mc:Choice xmlns:v="urn:schemas-microsoft-com:vml" Requires="v">
                <p:oleObj spid="_x0000_s123964" name="CorelDRAW" r:id="rId7" imgW="1877040" imgH="1182240" progId="">
                  <p:embed/>
                </p:oleObj>
              </mc:Choice>
              <mc:Fallback>
                <p:oleObj name="CorelDRAW" r:id="rId7" imgW="1877040" imgH="118224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51132" y="2540879"/>
                        <a:ext cx="1355725" cy="8540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67" name="Picture 19"/>
          <p:cNvPicPr>
            <a:picLocks noChangeAspect="1" noChangeArrowheads="1"/>
          </p:cNvPicPr>
          <p:nvPr/>
        </p:nvPicPr>
        <p:blipFill>
          <a:blip r:embed="rId9" cstate="screen"/>
          <a:srcRect/>
          <a:stretch>
            <a:fillRect/>
          </a:stretch>
        </p:blipFill>
        <p:spPr bwMode="auto">
          <a:xfrm>
            <a:off x="426000" y="663630"/>
            <a:ext cx="1584105" cy="1673641"/>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9" name="Picture 7" descr="Nissl2-cornell"/>
          <p:cNvPicPr>
            <a:picLocks noChangeAspect="1" noChangeArrowheads="1"/>
          </p:cNvPicPr>
          <p:nvPr/>
        </p:nvPicPr>
        <p:blipFill>
          <a:blip r:embed="rId4" cstate="screen"/>
          <a:srcRect/>
          <a:stretch>
            <a:fillRect/>
          </a:stretch>
        </p:blipFill>
        <p:spPr bwMode="auto">
          <a:xfrm>
            <a:off x="-228600" y="228600"/>
            <a:ext cx="3352800" cy="1906588"/>
          </a:xfrm>
          <a:prstGeom prst="rect">
            <a:avLst/>
          </a:prstGeom>
          <a:solidFill>
            <a:schemeClr val="bg1"/>
          </a:solidFill>
          <a:ln w="9525">
            <a:solidFill>
              <a:schemeClr val="tx1"/>
            </a:solidFill>
            <a:miter lim="800000"/>
            <a:headEnd/>
            <a:tailEnd/>
          </a:ln>
        </p:spPr>
      </p:pic>
      <p:sp>
        <p:nvSpPr>
          <p:cNvPr id="3970" name="Rectangle 898"/>
          <p:cNvSpPr>
            <a:spLocks noChangeArrowheads="1"/>
          </p:cNvSpPr>
          <p:nvPr/>
        </p:nvSpPr>
        <p:spPr bwMode="auto">
          <a:xfrm>
            <a:off x="-609600" y="0"/>
            <a:ext cx="990600" cy="24384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977" name="Text Box 905"/>
          <p:cNvSpPr txBox="1">
            <a:spLocks noChangeArrowheads="1"/>
          </p:cNvSpPr>
          <p:nvPr/>
        </p:nvSpPr>
        <p:spPr bwMode="auto">
          <a:xfrm>
            <a:off x="3505200" y="609600"/>
            <a:ext cx="5502275" cy="1200329"/>
          </a:xfrm>
          <a:prstGeom prst="rect">
            <a:avLst/>
          </a:prstGeom>
          <a:noFill/>
          <a:ln w="9525">
            <a:noFill/>
            <a:miter lim="800000"/>
            <a:headEnd/>
            <a:tailEnd/>
          </a:ln>
          <a:effectLst/>
        </p:spPr>
        <p:txBody>
          <a:bodyPr>
            <a:spAutoFit/>
          </a:bodyPr>
          <a:lstStyle/>
          <a:p>
            <a:r>
              <a:rPr lang="en-US" dirty="0">
                <a:solidFill>
                  <a:srgbClr val="ABC7FF"/>
                </a:solidFill>
              </a:rPr>
              <a:t>Hippocampus – necessary for long-term memory formation:</a:t>
            </a:r>
          </a:p>
          <a:p>
            <a:r>
              <a:rPr lang="en-US" dirty="0">
                <a:solidFill>
                  <a:schemeClr val="bg1"/>
                </a:solidFill>
              </a:rPr>
              <a:t>synaptic plasticity here may underlie learning and memory </a:t>
            </a:r>
          </a:p>
        </p:txBody>
      </p:sp>
      <p:grpSp>
        <p:nvGrpSpPr>
          <p:cNvPr id="2" name="Group 14"/>
          <p:cNvGrpSpPr/>
          <p:nvPr/>
        </p:nvGrpSpPr>
        <p:grpSpPr>
          <a:xfrm>
            <a:off x="457200" y="2133600"/>
            <a:ext cx="8181475" cy="2590800"/>
            <a:chOff x="457200" y="2133600"/>
            <a:chExt cx="8181475" cy="2590800"/>
          </a:xfrm>
        </p:grpSpPr>
        <p:graphicFrame>
          <p:nvGraphicFramePr>
            <p:cNvPr id="3969" name="Object 897"/>
            <p:cNvGraphicFramePr>
              <a:graphicFrameLocks noChangeAspect="1"/>
            </p:cNvGraphicFramePr>
            <p:nvPr/>
          </p:nvGraphicFramePr>
          <p:xfrm>
            <a:off x="457200" y="2133600"/>
            <a:ext cx="2359025" cy="2590800"/>
          </p:xfrm>
          <a:graphic>
            <a:graphicData uri="http://schemas.openxmlformats.org/presentationml/2006/ole">
              <mc:AlternateContent xmlns:mc="http://schemas.openxmlformats.org/markup-compatibility/2006">
                <mc:Choice xmlns:v="urn:schemas-microsoft-com:vml" Requires="v">
                  <p:oleObj spid="_x0000_s125984" name="CorelDRAW" r:id="rId5" imgW="4851400" imgH="5321300" progId="">
                    <p:embed/>
                  </p:oleObj>
                </mc:Choice>
                <mc:Fallback>
                  <p:oleObj name="CorelDRAW" r:id="rId5" imgW="4851400" imgH="53213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2133600"/>
                          <a:ext cx="235902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78" name="AutoShape 906"/>
            <p:cNvSpPr>
              <a:spLocks noChangeArrowheads="1"/>
            </p:cNvSpPr>
            <p:nvPr/>
          </p:nvSpPr>
          <p:spPr bwMode="auto">
            <a:xfrm>
              <a:off x="1295400" y="3124200"/>
              <a:ext cx="838200" cy="533400"/>
            </a:xfrm>
            <a:prstGeom prst="hexagon">
              <a:avLst>
                <a:gd name="adj" fmla="val 39286"/>
                <a:gd name="vf" fmla="val 115470"/>
              </a:avLst>
            </a:prstGeom>
            <a:noFill/>
            <a:ln w="19050">
              <a:solidFill>
                <a:srgbClr val="FFFF66"/>
              </a:solidFill>
              <a:miter lim="800000"/>
              <a:headEnd/>
              <a:tailEnd/>
            </a:ln>
            <a:effectLst/>
          </p:spPr>
          <p:txBody>
            <a:bodyPr wrap="none" anchor="ctr"/>
            <a:lstStyle/>
            <a:p>
              <a:endParaRPr lang="en-US"/>
            </a:p>
          </p:txBody>
        </p:sp>
        <p:sp>
          <p:nvSpPr>
            <p:cNvPr id="3980" name="Text Box 908"/>
            <p:cNvSpPr txBox="1">
              <a:spLocks noChangeArrowheads="1"/>
            </p:cNvSpPr>
            <p:nvPr/>
          </p:nvSpPr>
          <p:spPr bwMode="auto">
            <a:xfrm>
              <a:off x="1352550" y="3138488"/>
              <a:ext cx="628650" cy="366712"/>
            </a:xfrm>
            <a:prstGeom prst="rect">
              <a:avLst/>
            </a:prstGeom>
            <a:noFill/>
            <a:ln w="9525">
              <a:noFill/>
              <a:miter lim="800000"/>
              <a:headEnd/>
              <a:tailEnd/>
            </a:ln>
            <a:effectLst/>
          </p:spPr>
          <p:txBody>
            <a:bodyPr wrap="none">
              <a:spAutoFit/>
            </a:bodyPr>
            <a:lstStyle/>
            <a:p>
              <a:r>
                <a:rPr lang="en-US">
                  <a:solidFill>
                    <a:srgbClr val="FFFF00"/>
                  </a:solidFill>
                </a:rPr>
                <a:t>VTA</a:t>
              </a:r>
            </a:p>
          </p:txBody>
        </p:sp>
        <p:sp>
          <p:nvSpPr>
            <p:cNvPr id="13" name="Rectangle 12"/>
            <p:cNvSpPr/>
            <p:nvPr/>
          </p:nvSpPr>
          <p:spPr>
            <a:xfrm>
              <a:off x="3505200" y="2828836"/>
              <a:ext cx="5133475" cy="1200329"/>
            </a:xfrm>
            <a:prstGeom prst="rect">
              <a:avLst/>
            </a:prstGeom>
          </p:spPr>
          <p:txBody>
            <a:bodyPr wrap="square">
              <a:spAutoFit/>
            </a:bodyPr>
            <a:lstStyle/>
            <a:p>
              <a:r>
                <a:rPr lang="en-US" dirty="0" smtClean="0">
                  <a:solidFill>
                    <a:srgbClr val="ABC7FF"/>
                  </a:solidFill>
                </a:rPr>
                <a:t>Ventral </a:t>
              </a:r>
              <a:r>
                <a:rPr lang="en-US" dirty="0" err="1" smtClean="0">
                  <a:solidFill>
                    <a:srgbClr val="ABC7FF"/>
                  </a:solidFill>
                </a:rPr>
                <a:t>tegmental</a:t>
              </a:r>
              <a:r>
                <a:rPr lang="en-US" dirty="0" smtClean="0">
                  <a:solidFill>
                    <a:srgbClr val="ABC7FF"/>
                  </a:solidFill>
                </a:rPr>
                <a:t> area – involved in processing reward and addiction:</a:t>
              </a:r>
            </a:p>
            <a:p>
              <a:r>
                <a:rPr lang="en-US" dirty="0" smtClean="0">
                  <a:solidFill>
                    <a:schemeClr val="bg1"/>
                  </a:solidFill>
                </a:rPr>
                <a:t>synaptic changes occur here following exposure to drugs of abuse</a:t>
              </a:r>
              <a:endParaRPr lang="en-US" dirty="0">
                <a:solidFill>
                  <a:schemeClr val="bg1"/>
                </a:solidFill>
              </a:endParaRPr>
            </a:p>
          </p:txBody>
        </p:sp>
      </p:grpSp>
      <p:grpSp>
        <p:nvGrpSpPr>
          <p:cNvPr id="3" name="Group 15"/>
          <p:cNvGrpSpPr/>
          <p:nvPr/>
        </p:nvGrpSpPr>
        <p:grpSpPr>
          <a:xfrm>
            <a:off x="381000" y="4800600"/>
            <a:ext cx="8225590" cy="1881188"/>
            <a:chOff x="381000" y="4800600"/>
            <a:chExt cx="8225590" cy="1881188"/>
          </a:xfrm>
        </p:grpSpPr>
        <p:pic>
          <p:nvPicPr>
            <p:cNvPr id="3968" name="Picture 896"/>
            <p:cNvPicPr>
              <a:picLocks noChangeAspect="1" noChangeArrowheads="1"/>
            </p:cNvPicPr>
            <p:nvPr/>
          </p:nvPicPr>
          <p:blipFill>
            <a:blip r:embed="rId7" cstate="screen"/>
            <a:srcRect/>
            <a:stretch>
              <a:fillRect/>
            </a:stretch>
          </p:blipFill>
          <p:spPr bwMode="auto">
            <a:xfrm>
              <a:off x="381000" y="4800600"/>
              <a:ext cx="2362200" cy="1881188"/>
            </a:xfrm>
            <a:prstGeom prst="rect">
              <a:avLst/>
            </a:prstGeom>
            <a:noFill/>
            <a:ln w="9525">
              <a:noFill/>
              <a:miter lim="800000"/>
              <a:headEnd/>
              <a:tailEnd/>
            </a:ln>
            <a:effectLst/>
          </p:spPr>
        </p:pic>
        <p:sp>
          <p:nvSpPr>
            <p:cNvPr id="3979" name="AutoShape 907"/>
            <p:cNvSpPr>
              <a:spLocks noChangeArrowheads="1"/>
            </p:cNvSpPr>
            <p:nvPr/>
          </p:nvSpPr>
          <p:spPr bwMode="auto">
            <a:xfrm rot="19921231">
              <a:off x="609600" y="5029200"/>
              <a:ext cx="762000" cy="45720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noFill/>
            <a:ln w="19050">
              <a:solidFill>
                <a:srgbClr val="FFFF66"/>
              </a:solidFill>
              <a:miter lim="800000"/>
              <a:headEnd/>
              <a:tailEnd/>
            </a:ln>
            <a:effectLst/>
          </p:spPr>
          <p:txBody>
            <a:bodyPr wrap="none" anchor="ctr"/>
            <a:lstStyle/>
            <a:p>
              <a:endParaRPr lang="en-US"/>
            </a:p>
          </p:txBody>
        </p:sp>
        <p:sp>
          <p:nvSpPr>
            <p:cNvPr id="3981" name="Text Box 909"/>
            <p:cNvSpPr txBox="1">
              <a:spLocks noChangeArrowheads="1"/>
            </p:cNvSpPr>
            <p:nvPr/>
          </p:nvSpPr>
          <p:spPr bwMode="auto">
            <a:xfrm>
              <a:off x="838200" y="5105400"/>
              <a:ext cx="806450" cy="641350"/>
            </a:xfrm>
            <a:prstGeom prst="rect">
              <a:avLst/>
            </a:prstGeom>
            <a:noFill/>
            <a:ln w="9525">
              <a:noFill/>
              <a:miter lim="800000"/>
              <a:headEnd/>
              <a:tailEnd/>
            </a:ln>
            <a:effectLst/>
          </p:spPr>
          <p:txBody>
            <a:bodyPr wrap="none">
              <a:spAutoFit/>
            </a:bodyPr>
            <a:lstStyle/>
            <a:p>
              <a:pPr algn="ctr"/>
              <a:r>
                <a:rPr lang="en-US">
                  <a:solidFill>
                    <a:srgbClr val="FFFF66"/>
                  </a:solidFill>
                </a:rPr>
                <a:t>dorsal</a:t>
              </a:r>
            </a:p>
            <a:p>
              <a:pPr algn="ctr"/>
              <a:r>
                <a:rPr lang="en-US">
                  <a:solidFill>
                    <a:srgbClr val="FFFF66"/>
                  </a:solidFill>
                </a:rPr>
                <a:t>horn</a:t>
              </a:r>
            </a:p>
          </p:txBody>
        </p:sp>
        <p:sp>
          <p:nvSpPr>
            <p:cNvPr id="14" name="Rectangle 13"/>
            <p:cNvSpPr/>
            <p:nvPr/>
          </p:nvSpPr>
          <p:spPr>
            <a:xfrm>
              <a:off x="3505200" y="4986499"/>
              <a:ext cx="5101390" cy="1200329"/>
            </a:xfrm>
            <a:prstGeom prst="rect">
              <a:avLst/>
            </a:prstGeom>
          </p:spPr>
          <p:txBody>
            <a:bodyPr wrap="square">
              <a:spAutoFit/>
            </a:bodyPr>
            <a:lstStyle/>
            <a:p>
              <a:r>
                <a:rPr lang="en-US" dirty="0" smtClean="0">
                  <a:solidFill>
                    <a:srgbClr val="ABC7FF"/>
                  </a:solidFill>
                </a:rPr>
                <a:t>Spinal cord – afferents from the periphery carry pain information to the CNS: </a:t>
              </a:r>
            </a:p>
            <a:p>
              <a:r>
                <a:rPr lang="en-US" dirty="0" smtClean="0">
                  <a:solidFill>
                    <a:schemeClr val="bg1"/>
                  </a:solidFill>
                </a:rPr>
                <a:t>synaptic plasticity in the dorsal horn could contribute to persistent pain syndromes.</a:t>
              </a:r>
              <a:endParaRPr lang="en-US" dirty="0">
                <a:solidFill>
                  <a:schemeClr val="bg1"/>
                </a:solidFill>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17"/>
          <p:cNvSpPr txBox="1">
            <a:spLocks noChangeArrowheads="1"/>
          </p:cNvSpPr>
          <p:nvPr/>
        </p:nvSpPr>
        <p:spPr bwMode="auto">
          <a:xfrm>
            <a:off x="286405" y="202321"/>
            <a:ext cx="8571190" cy="461665"/>
          </a:xfrm>
          <a:prstGeom prst="rect">
            <a:avLst/>
          </a:prstGeom>
          <a:noFill/>
          <a:ln w="9525">
            <a:noFill/>
            <a:miter lim="800000"/>
            <a:headEnd/>
            <a:tailEnd/>
          </a:ln>
          <a:effectLst/>
        </p:spPr>
        <p:txBody>
          <a:bodyPr wrap="square">
            <a:spAutoFit/>
          </a:bodyPr>
          <a:lstStyle/>
          <a:p>
            <a:r>
              <a:rPr lang="en-US" sz="2400" dirty="0" smtClean="0">
                <a:solidFill>
                  <a:srgbClr val="0000FF"/>
                </a:solidFill>
              </a:rPr>
              <a:t>Connors Lab: </a:t>
            </a:r>
            <a:r>
              <a:rPr lang="en-US" dirty="0" smtClean="0">
                <a:solidFill>
                  <a:srgbClr val="0000FF"/>
                </a:solidFill>
              </a:rPr>
              <a:t>Neurons, synapses, and circuits of the thalamus and neocortex</a:t>
            </a:r>
            <a:endParaRPr lang="en-US" sz="2400" dirty="0">
              <a:solidFill>
                <a:srgbClr val="0000FF"/>
              </a:solidFill>
            </a:endParaRPr>
          </a:p>
        </p:txBody>
      </p:sp>
      <p:grpSp>
        <p:nvGrpSpPr>
          <p:cNvPr id="3" name="Group 33"/>
          <p:cNvGrpSpPr/>
          <p:nvPr/>
        </p:nvGrpSpPr>
        <p:grpSpPr>
          <a:xfrm>
            <a:off x="5210503" y="733092"/>
            <a:ext cx="3823139" cy="3350225"/>
            <a:chOff x="567563" y="945927"/>
            <a:chExt cx="4414337" cy="3868293"/>
          </a:xfrm>
        </p:grpSpPr>
        <p:grpSp>
          <p:nvGrpSpPr>
            <p:cNvPr id="4" name="Group 31"/>
            <p:cNvGrpSpPr/>
            <p:nvPr/>
          </p:nvGrpSpPr>
          <p:grpSpPr>
            <a:xfrm>
              <a:off x="567563" y="1145146"/>
              <a:ext cx="4414337" cy="3669074"/>
              <a:chOff x="141894" y="2816290"/>
              <a:chExt cx="4414337" cy="3669074"/>
            </a:xfrm>
          </p:grpSpPr>
          <p:grpSp>
            <p:nvGrpSpPr>
              <p:cNvPr id="6" name="Group 14"/>
              <p:cNvGrpSpPr/>
              <p:nvPr/>
            </p:nvGrpSpPr>
            <p:grpSpPr>
              <a:xfrm>
                <a:off x="141894" y="2816290"/>
                <a:ext cx="4302782" cy="3669074"/>
                <a:chOff x="972206" y="1255987"/>
                <a:chExt cx="5272331" cy="4495800"/>
              </a:xfrm>
            </p:grpSpPr>
            <p:grpSp>
              <p:nvGrpSpPr>
                <p:cNvPr id="8" name="Group 9"/>
                <p:cNvGrpSpPr/>
                <p:nvPr/>
              </p:nvGrpSpPr>
              <p:grpSpPr>
                <a:xfrm>
                  <a:off x="972206" y="1558160"/>
                  <a:ext cx="2057400" cy="3259206"/>
                  <a:chOff x="546524" y="1558160"/>
                  <a:chExt cx="2057400" cy="3259206"/>
                </a:xfrm>
              </p:grpSpPr>
              <p:pic>
                <p:nvPicPr>
                  <p:cNvPr id="2" name="Picture 2"/>
                  <p:cNvPicPr>
                    <a:picLocks noChangeAspect="1" noChangeArrowheads="1"/>
                  </p:cNvPicPr>
                  <p:nvPr/>
                </p:nvPicPr>
                <p:blipFill>
                  <a:blip r:embed="rId3" cstate="screen"/>
                  <a:srcRect/>
                  <a:stretch>
                    <a:fillRect/>
                  </a:stretch>
                </p:blipFill>
                <p:spPr bwMode="auto">
                  <a:xfrm>
                    <a:off x="546524" y="1618594"/>
                    <a:ext cx="990600" cy="1423988"/>
                  </a:xfrm>
                  <a:prstGeom prst="rect">
                    <a:avLst/>
                  </a:prstGeom>
                  <a:noFill/>
                  <a:ln w="9525">
                    <a:noFill/>
                    <a:miter lim="800000"/>
                    <a:headEnd/>
                    <a:tailEnd/>
                  </a:ln>
                </p:spPr>
              </p:pic>
              <p:pic>
                <p:nvPicPr>
                  <p:cNvPr id="7" name="Picture 2"/>
                  <p:cNvPicPr>
                    <a:picLocks noChangeAspect="1" noChangeArrowheads="1"/>
                  </p:cNvPicPr>
                  <p:nvPr/>
                </p:nvPicPr>
                <p:blipFill>
                  <a:blip r:embed="rId4" cstate="screen"/>
                  <a:srcRect/>
                  <a:stretch>
                    <a:fillRect/>
                  </a:stretch>
                </p:blipFill>
                <p:spPr bwMode="auto">
                  <a:xfrm>
                    <a:off x="1384724" y="1558160"/>
                    <a:ext cx="1219200" cy="3259206"/>
                  </a:xfrm>
                  <a:prstGeom prst="rect">
                    <a:avLst/>
                  </a:prstGeom>
                  <a:noFill/>
                  <a:ln w="9525">
                    <a:noFill/>
                    <a:miter lim="800000"/>
                    <a:headEnd/>
                    <a:tailEnd/>
                  </a:ln>
                </p:spPr>
              </p:pic>
            </p:grpSp>
            <p:pic>
              <p:nvPicPr>
                <p:cNvPr id="5" name="Picture 4" descr="Connors Suppl"/>
                <p:cNvPicPr>
                  <a:picLocks noChangeAspect="1" noChangeArrowheads="1"/>
                </p:cNvPicPr>
                <p:nvPr/>
              </p:nvPicPr>
              <p:blipFill>
                <a:blip r:embed="rId5" cstate="screen"/>
                <a:srcRect/>
                <a:stretch>
                  <a:fillRect/>
                </a:stretch>
              </p:blipFill>
              <p:spPr bwMode="auto">
                <a:xfrm>
                  <a:off x="3105807" y="1255987"/>
                  <a:ext cx="1462253" cy="4495800"/>
                </a:xfrm>
                <a:prstGeom prst="rect">
                  <a:avLst/>
                </a:prstGeom>
                <a:noFill/>
              </p:spPr>
            </p:pic>
            <p:pic>
              <p:nvPicPr>
                <p:cNvPr id="4100" name="Picture 4"/>
                <p:cNvPicPr>
                  <a:picLocks noChangeAspect="1" noChangeArrowheads="1"/>
                </p:cNvPicPr>
                <p:nvPr/>
              </p:nvPicPr>
              <p:blipFill>
                <a:blip r:embed="rId6" cstate="screen"/>
                <a:srcRect/>
                <a:stretch>
                  <a:fillRect/>
                </a:stretch>
              </p:blipFill>
              <p:spPr bwMode="auto">
                <a:xfrm>
                  <a:off x="4577899" y="2489811"/>
                  <a:ext cx="814725" cy="1284315"/>
                </a:xfrm>
                <a:prstGeom prst="rect">
                  <a:avLst/>
                </a:prstGeom>
                <a:noFill/>
                <a:ln w="9525">
                  <a:noFill/>
                  <a:miter lim="800000"/>
                  <a:headEnd/>
                  <a:tailEnd/>
                </a:ln>
              </p:spPr>
            </p:pic>
            <p:pic>
              <p:nvPicPr>
                <p:cNvPr id="4101" name="Picture 5"/>
                <p:cNvPicPr>
                  <a:picLocks noChangeAspect="1" noChangeArrowheads="1"/>
                </p:cNvPicPr>
                <p:nvPr/>
              </p:nvPicPr>
              <p:blipFill>
                <a:blip r:embed="rId7" cstate="screen"/>
                <a:srcRect/>
                <a:stretch>
                  <a:fillRect/>
                </a:stretch>
              </p:blipFill>
              <p:spPr bwMode="auto">
                <a:xfrm>
                  <a:off x="5384550" y="1898930"/>
                  <a:ext cx="859987" cy="2042457"/>
                </a:xfrm>
                <a:prstGeom prst="rect">
                  <a:avLst/>
                </a:prstGeom>
                <a:noFill/>
                <a:ln w="9525">
                  <a:noFill/>
                  <a:miter lim="800000"/>
                  <a:headEnd/>
                  <a:tailEnd/>
                </a:ln>
              </p:spPr>
            </p:pic>
          </p:grpSp>
          <p:sp>
            <p:nvSpPr>
              <p:cNvPr id="25" name="TextBox 24"/>
              <p:cNvSpPr txBox="1"/>
              <p:nvPr/>
            </p:nvSpPr>
            <p:spPr>
              <a:xfrm>
                <a:off x="275896" y="5675583"/>
                <a:ext cx="1371101" cy="312485"/>
              </a:xfrm>
              <a:prstGeom prst="rect">
                <a:avLst/>
              </a:prstGeom>
              <a:noFill/>
            </p:spPr>
            <p:txBody>
              <a:bodyPr wrap="none" rtlCol="0">
                <a:spAutoFit/>
              </a:bodyPr>
              <a:lstStyle/>
              <a:p>
                <a:r>
                  <a:rPr lang="en-US" sz="1200" dirty="0" smtClean="0">
                    <a:solidFill>
                      <a:srgbClr val="009900"/>
                    </a:solidFill>
                  </a:rPr>
                  <a:t>Pyramidal cells</a:t>
                </a:r>
                <a:endParaRPr lang="en-US" sz="1200" dirty="0">
                  <a:solidFill>
                    <a:srgbClr val="009900"/>
                  </a:solidFill>
                </a:endParaRPr>
              </a:p>
            </p:txBody>
          </p:sp>
          <p:sp>
            <p:nvSpPr>
              <p:cNvPr id="26" name="TextBox 25"/>
              <p:cNvSpPr txBox="1"/>
              <p:nvPr/>
            </p:nvSpPr>
            <p:spPr>
              <a:xfrm>
                <a:off x="3053251" y="4921459"/>
                <a:ext cx="1502980" cy="523220"/>
              </a:xfrm>
              <a:prstGeom prst="rect">
                <a:avLst/>
              </a:prstGeom>
              <a:noFill/>
            </p:spPr>
            <p:txBody>
              <a:bodyPr wrap="square" rtlCol="0">
                <a:spAutoFit/>
              </a:bodyPr>
              <a:lstStyle/>
              <a:p>
                <a:pPr algn="ctr"/>
                <a:r>
                  <a:rPr lang="en-US" sz="1200" dirty="0" smtClean="0">
                    <a:solidFill>
                      <a:srgbClr val="FF0000"/>
                    </a:solidFill>
                  </a:rPr>
                  <a:t>Inhibitory </a:t>
                </a:r>
                <a:r>
                  <a:rPr lang="en-US" sz="1200" dirty="0" err="1" smtClean="0">
                    <a:solidFill>
                      <a:srgbClr val="FF0000"/>
                    </a:solidFill>
                  </a:rPr>
                  <a:t>interneurons</a:t>
                </a:r>
                <a:endParaRPr lang="en-US" sz="1200" dirty="0">
                  <a:solidFill>
                    <a:srgbClr val="FF0000"/>
                  </a:solidFill>
                </a:endParaRPr>
              </a:p>
            </p:txBody>
          </p:sp>
          <p:sp>
            <p:nvSpPr>
              <p:cNvPr id="28" name="TextBox 27"/>
              <p:cNvSpPr txBox="1"/>
              <p:nvPr/>
            </p:nvSpPr>
            <p:spPr>
              <a:xfrm>
                <a:off x="1836688" y="5856882"/>
                <a:ext cx="1502980" cy="486088"/>
              </a:xfrm>
              <a:prstGeom prst="rect">
                <a:avLst/>
              </a:prstGeom>
              <a:noFill/>
            </p:spPr>
            <p:txBody>
              <a:bodyPr wrap="square" rtlCol="0">
                <a:spAutoFit/>
              </a:bodyPr>
              <a:lstStyle/>
              <a:p>
                <a:r>
                  <a:rPr lang="en-US" sz="1100" dirty="0" smtClean="0">
                    <a:effectLst>
                      <a:glow rad="63500">
                        <a:schemeClr val="accent1">
                          <a:satMod val="175000"/>
                          <a:alpha val="40000"/>
                        </a:schemeClr>
                      </a:glow>
                    </a:effectLst>
                  </a:rPr>
                  <a:t>PV-expressing </a:t>
                </a:r>
                <a:r>
                  <a:rPr lang="en-US" sz="1100" dirty="0" err="1" smtClean="0">
                    <a:effectLst>
                      <a:glow rad="63500">
                        <a:schemeClr val="accent1">
                          <a:satMod val="175000"/>
                          <a:alpha val="40000"/>
                        </a:schemeClr>
                      </a:glow>
                    </a:effectLst>
                  </a:rPr>
                  <a:t>interneurons</a:t>
                </a:r>
                <a:endParaRPr lang="en-US" sz="1100" dirty="0">
                  <a:effectLst>
                    <a:glow rad="63500">
                      <a:schemeClr val="accent1">
                        <a:satMod val="175000"/>
                        <a:alpha val="40000"/>
                      </a:schemeClr>
                    </a:glow>
                  </a:effectLst>
                </a:endParaRPr>
              </a:p>
            </p:txBody>
          </p:sp>
        </p:grpSp>
        <p:sp>
          <p:nvSpPr>
            <p:cNvPr id="33" name="TextBox 32"/>
            <p:cNvSpPr txBox="1"/>
            <p:nvPr/>
          </p:nvSpPr>
          <p:spPr>
            <a:xfrm>
              <a:off x="630618" y="945927"/>
              <a:ext cx="1292289" cy="390907"/>
            </a:xfrm>
            <a:prstGeom prst="rect">
              <a:avLst/>
            </a:prstGeom>
            <a:noFill/>
          </p:spPr>
          <p:txBody>
            <a:bodyPr wrap="none" rtlCol="0">
              <a:spAutoFit/>
            </a:bodyPr>
            <a:lstStyle/>
            <a:p>
              <a:r>
                <a:rPr lang="en-US" sz="1600" dirty="0" smtClean="0">
                  <a:solidFill>
                    <a:srgbClr val="FF0000"/>
                  </a:solidFill>
                </a:rPr>
                <a:t>Neocortex</a:t>
              </a:r>
              <a:endParaRPr lang="en-US" sz="1600" dirty="0">
                <a:solidFill>
                  <a:srgbClr val="FF0000"/>
                </a:solidFill>
              </a:endParaRPr>
            </a:p>
          </p:txBody>
        </p:sp>
      </p:grpSp>
      <p:grpSp>
        <p:nvGrpSpPr>
          <p:cNvPr id="9" name="Group 35"/>
          <p:cNvGrpSpPr/>
          <p:nvPr/>
        </p:nvGrpSpPr>
        <p:grpSpPr>
          <a:xfrm>
            <a:off x="254260" y="3909849"/>
            <a:ext cx="5476198" cy="2822029"/>
            <a:chOff x="690249" y="1764546"/>
            <a:chExt cx="7176437" cy="3698207"/>
          </a:xfrm>
        </p:grpSpPr>
        <p:grpSp>
          <p:nvGrpSpPr>
            <p:cNvPr id="10" name="Group 33"/>
            <p:cNvGrpSpPr/>
            <p:nvPr/>
          </p:nvGrpSpPr>
          <p:grpSpPr>
            <a:xfrm>
              <a:off x="5191374" y="3633953"/>
              <a:ext cx="2628321" cy="1828800"/>
              <a:chOff x="6010670" y="4808513"/>
              <a:chExt cx="2345054" cy="1631701"/>
            </a:xfrm>
          </p:grpSpPr>
          <p:pic>
            <p:nvPicPr>
              <p:cNvPr id="50" name="Picture 49"/>
              <p:cNvPicPr>
                <a:picLocks noChangeAspect="1" noChangeArrowheads="1"/>
              </p:cNvPicPr>
              <p:nvPr/>
            </p:nvPicPr>
            <p:blipFill>
              <a:blip r:embed="rId8" cstate="screen"/>
              <a:srcRect/>
              <a:stretch>
                <a:fillRect/>
              </a:stretch>
            </p:blipFill>
            <p:spPr bwMode="auto">
              <a:xfrm>
                <a:off x="6010670" y="4808513"/>
                <a:ext cx="2345054" cy="1576828"/>
              </a:xfrm>
              <a:prstGeom prst="rect">
                <a:avLst/>
              </a:prstGeom>
              <a:noFill/>
              <a:ln w="9525">
                <a:noFill/>
                <a:miter lim="800000"/>
                <a:headEnd/>
                <a:tailEnd/>
              </a:ln>
            </p:spPr>
          </p:pic>
          <p:sp>
            <p:nvSpPr>
              <p:cNvPr id="51" name="Rectangle 50"/>
              <p:cNvSpPr/>
              <p:nvPr/>
            </p:nvSpPr>
            <p:spPr>
              <a:xfrm>
                <a:off x="6290441" y="6211614"/>
                <a:ext cx="189187"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8" name="Picture 1"/>
            <p:cNvPicPr>
              <a:picLocks noChangeAspect="1" noChangeArrowheads="1"/>
            </p:cNvPicPr>
            <p:nvPr/>
          </p:nvPicPr>
          <p:blipFill>
            <a:blip r:embed="rId9" cstate="screen"/>
            <a:srcRect/>
            <a:stretch>
              <a:fillRect/>
            </a:stretch>
          </p:blipFill>
          <p:spPr bwMode="auto">
            <a:xfrm rot="16200000">
              <a:off x="1204938" y="1342560"/>
              <a:ext cx="1534927" cy="2525014"/>
            </a:xfrm>
            <a:prstGeom prst="rect">
              <a:avLst/>
            </a:prstGeom>
            <a:noFill/>
            <a:ln w="9525">
              <a:noFill/>
              <a:miter lim="800000"/>
              <a:headEnd/>
              <a:tailEnd/>
            </a:ln>
          </p:spPr>
        </p:pic>
        <p:pic>
          <p:nvPicPr>
            <p:cNvPr id="39" name="Picture 1"/>
            <p:cNvPicPr>
              <a:picLocks noChangeAspect="1" noChangeArrowheads="1"/>
            </p:cNvPicPr>
            <p:nvPr/>
          </p:nvPicPr>
          <p:blipFill>
            <a:blip r:embed="rId10" cstate="screen"/>
            <a:srcRect/>
            <a:stretch>
              <a:fillRect/>
            </a:stretch>
          </p:blipFill>
          <p:spPr bwMode="auto">
            <a:xfrm>
              <a:off x="5375839" y="1789386"/>
              <a:ext cx="2490847" cy="1655373"/>
            </a:xfrm>
            <a:prstGeom prst="rect">
              <a:avLst/>
            </a:prstGeom>
            <a:noFill/>
            <a:ln w="9525">
              <a:noFill/>
              <a:miter lim="800000"/>
              <a:headEnd/>
              <a:tailEnd/>
            </a:ln>
          </p:spPr>
        </p:pic>
        <p:grpSp>
          <p:nvGrpSpPr>
            <p:cNvPr id="11" name="Group 8"/>
            <p:cNvGrpSpPr>
              <a:grpSpLocks/>
            </p:cNvGrpSpPr>
            <p:nvPr/>
          </p:nvGrpSpPr>
          <p:grpSpPr bwMode="auto">
            <a:xfrm>
              <a:off x="3203033" y="3325174"/>
              <a:ext cx="2061394" cy="1940509"/>
              <a:chOff x="3065" y="1131"/>
              <a:chExt cx="2268" cy="2135"/>
            </a:xfrm>
          </p:grpSpPr>
          <p:pic>
            <p:nvPicPr>
              <p:cNvPr id="48" name="Picture 6"/>
              <p:cNvPicPr>
                <a:picLocks noChangeAspect="1" noChangeArrowheads="1"/>
              </p:cNvPicPr>
              <p:nvPr/>
            </p:nvPicPr>
            <p:blipFill>
              <a:blip r:embed="rId11" cstate="screen"/>
              <a:srcRect/>
              <a:stretch>
                <a:fillRect/>
              </a:stretch>
            </p:blipFill>
            <p:spPr bwMode="auto">
              <a:xfrm>
                <a:off x="3110" y="1131"/>
                <a:ext cx="2223" cy="2135"/>
              </a:xfrm>
              <a:prstGeom prst="rect">
                <a:avLst/>
              </a:prstGeom>
              <a:noFill/>
              <a:ln w="9525">
                <a:noFill/>
                <a:miter lim="800000"/>
                <a:headEnd/>
                <a:tailEnd/>
              </a:ln>
            </p:spPr>
          </p:pic>
          <p:sp>
            <p:nvSpPr>
              <p:cNvPr id="49" name="Rectangle 7"/>
              <p:cNvSpPr>
                <a:spLocks noChangeArrowheads="1"/>
              </p:cNvSpPr>
              <p:nvPr/>
            </p:nvSpPr>
            <p:spPr bwMode="auto">
              <a:xfrm>
                <a:off x="3065" y="1323"/>
                <a:ext cx="505" cy="1095"/>
              </a:xfrm>
              <a:prstGeom prst="rect">
                <a:avLst/>
              </a:prstGeom>
              <a:solidFill>
                <a:srgbClr val="FFFFFF"/>
              </a:solidFill>
              <a:ln w="9525" algn="ctr">
                <a:noFill/>
                <a:miter lim="800000"/>
                <a:headEnd/>
                <a:tailEnd/>
              </a:ln>
              <a:effectLst/>
            </p:spPr>
            <p:txBody>
              <a:bodyPr wrap="none" anchor="ctr"/>
              <a:lstStyle/>
              <a:p>
                <a:endParaRPr lang="en-US"/>
              </a:p>
            </p:txBody>
          </p:sp>
        </p:grpSp>
        <p:grpSp>
          <p:nvGrpSpPr>
            <p:cNvPr id="12" name="Group 11"/>
            <p:cNvGrpSpPr/>
            <p:nvPr/>
          </p:nvGrpSpPr>
          <p:grpSpPr>
            <a:xfrm>
              <a:off x="3449122" y="1764545"/>
              <a:ext cx="1767089" cy="1719496"/>
              <a:chOff x="1458915" y="1986579"/>
              <a:chExt cx="2819398" cy="2743460"/>
            </a:xfrm>
          </p:grpSpPr>
          <p:grpSp>
            <p:nvGrpSpPr>
              <p:cNvPr id="13" name="Group 10"/>
              <p:cNvGrpSpPr/>
              <p:nvPr/>
            </p:nvGrpSpPr>
            <p:grpSpPr>
              <a:xfrm>
                <a:off x="1458915" y="1986579"/>
                <a:ext cx="2692404" cy="2743460"/>
                <a:chOff x="1458913" y="1986578"/>
                <a:chExt cx="2692400" cy="2743457"/>
              </a:xfrm>
            </p:grpSpPr>
            <p:pic>
              <p:nvPicPr>
                <p:cNvPr id="45" name="Picture 4"/>
                <p:cNvPicPr>
                  <a:picLocks noChangeAspect="1" noChangeArrowheads="1"/>
                </p:cNvPicPr>
                <p:nvPr/>
              </p:nvPicPr>
              <p:blipFill>
                <a:blip r:embed="rId12" cstate="screen"/>
                <a:srcRect/>
                <a:stretch>
                  <a:fillRect/>
                </a:stretch>
              </p:blipFill>
              <p:spPr bwMode="auto">
                <a:xfrm>
                  <a:off x="1458913" y="2249488"/>
                  <a:ext cx="2692400" cy="2308225"/>
                </a:xfrm>
                <a:prstGeom prst="rect">
                  <a:avLst/>
                </a:prstGeom>
                <a:noFill/>
                <a:ln w="9525">
                  <a:noFill/>
                  <a:miter lim="800000"/>
                  <a:headEnd/>
                  <a:tailEnd/>
                </a:ln>
              </p:spPr>
            </p:pic>
            <p:sp>
              <p:nvSpPr>
                <p:cNvPr id="46" name="Text Box 12"/>
                <p:cNvSpPr txBox="1">
                  <a:spLocks noChangeArrowheads="1"/>
                </p:cNvSpPr>
                <p:nvPr/>
              </p:nvSpPr>
              <p:spPr bwMode="auto">
                <a:xfrm>
                  <a:off x="2167918" y="1986578"/>
                  <a:ext cx="1356038" cy="441953"/>
                </a:xfrm>
                <a:prstGeom prst="rect">
                  <a:avLst/>
                </a:prstGeom>
                <a:solidFill>
                  <a:schemeClr val="bg1"/>
                </a:solidFill>
                <a:ln w="9525" algn="ctr">
                  <a:noFill/>
                  <a:miter lim="800000"/>
                  <a:headEnd/>
                  <a:tailEnd/>
                </a:ln>
                <a:effectLst/>
              </p:spPr>
              <p:txBody>
                <a:bodyPr wrap="none">
                  <a:spAutoFit/>
                </a:bodyPr>
                <a:lstStyle/>
                <a:p>
                  <a:r>
                    <a:rPr lang="en-US" sz="1200" dirty="0"/>
                    <a:t>TRN cells</a:t>
                  </a:r>
                </a:p>
              </p:txBody>
            </p:sp>
            <p:sp>
              <p:nvSpPr>
                <p:cNvPr id="47" name="Text Box 13"/>
                <p:cNvSpPr txBox="1">
                  <a:spLocks noChangeArrowheads="1"/>
                </p:cNvSpPr>
                <p:nvPr/>
              </p:nvSpPr>
              <p:spPr bwMode="auto">
                <a:xfrm>
                  <a:off x="2092816" y="4288083"/>
                  <a:ext cx="1381614" cy="441952"/>
                </a:xfrm>
                <a:prstGeom prst="rect">
                  <a:avLst/>
                </a:prstGeom>
                <a:solidFill>
                  <a:schemeClr val="bg1"/>
                </a:solidFill>
                <a:ln w="9525" algn="ctr">
                  <a:noFill/>
                  <a:miter lim="800000"/>
                  <a:headEnd/>
                  <a:tailEnd/>
                </a:ln>
                <a:effectLst/>
              </p:spPr>
              <p:txBody>
                <a:bodyPr wrap="none">
                  <a:spAutoFit/>
                </a:bodyPr>
                <a:lstStyle/>
                <a:p>
                  <a:r>
                    <a:rPr lang="en-US" sz="1200" dirty="0"/>
                    <a:t>relay cells</a:t>
                  </a:r>
                </a:p>
              </p:txBody>
            </p:sp>
          </p:grpSp>
          <p:sp>
            <p:nvSpPr>
              <p:cNvPr id="44" name="Rectangle 9"/>
              <p:cNvSpPr>
                <a:spLocks noChangeArrowheads="1"/>
              </p:cNvSpPr>
              <p:nvPr/>
            </p:nvSpPr>
            <p:spPr bwMode="auto">
              <a:xfrm>
                <a:off x="3962400" y="4198938"/>
                <a:ext cx="315913" cy="227013"/>
              </a:xfrm>
              <a:prstGeom prst="rect">
                <a:avLst/>
              </a:prstGeom>
              <a:solidFill>
                <a:srgbClr val="FFFFFF"/>
              </a:solidFill>
              <a:ln w="9525" algn="ctr">
                <a:noFill/>
                <a:miter lim="800000"/>
                <a:headEnd/>
                <a:tailEnd/>
              </a:ln>
              <a:effectLst/>
            </p:spPr>
            <p:txBody>
              <a:bodyPr wrap="none" anchor="ctr"/>
              <a:lstStyle/>
              <a:p>
                <a:endParaRPr lang="en-US"/>
              </a:p>
            </p:txBody>
          </p:sp>
        </p:grpSp>
        <p:pic>
          <p:nvPicPr>
            <p:cNvPr id="42" name="Picture 4" descr="10x-2"/>
            <p:cNvPicPr>
              <a:picLocks noChangeAspect="1" noChangeArrowheads="1"/>
            </p:cNvPicPr>
            <p:nvPr/>
          </p:nvPicPr>
          <p:blipFill>
            <a:blip r:embed="rId13" cstate="screen"/>
            <a:srcRect/>
            <a:stretch>
              <a:fillRect/>
            </a:stretch>
          </p:blipFill>
          <p:spPr bwMode="auto">
            <a:xfrm>
              <a:off x="690249" y="3550692"/>
              <a:ext cx="2533799" cy="1709705"/>
            </a:xfrm>
            <a:prstGeom prst="rect">
              <a:avLst/>
            </a:prstGeom>
            <a:noFill/>
          </p:spPr>
        </p:pic>
      </p:grpSp>
      <p:sp>
        <p:nvSpPr>
          <p:cNvPr id="52" name="TextBox 51"/>
          <p:cNvSpPr txBox="1"/>
          <p:nvPr/>
        </p:nvSpPr>
        <p:spPr>
          <a:xfrm>
            <a:off x="287125" y="3628692"/>
            <a:ext cx="1083951" cy="338554"/>
          </a:xfrm>
          <a:prstGeom prst="rect">
            <a:avLst/>
          </a:prstGeom>
          <a:noFill/>
        </p:spPr>
        <p:txBody>
          <a:bodyPr wrap="none" rtlCol="0">
            <a:spAutoFit/>
          </a:bodyPr>
          <a:lstStyle/>
          <a:p>
            <a:r>
              <a:rPr lang="en-US" sz="1600" dirty="0" smtClean="0">
                <a:solidFill>
                  <a:srgbClr val="FF0000"/>
                </a:solidFill>
              </a:rPr>
              <a:t>Thalamus</a:t>
            </a:r>
            <a:endParaRPr lang="en-US" sz="1600" dirty="0">
              <a:solidFill>
                <a:srgbClr val="FF0000"/>
              </a:solidFill>
            </a:endParaRPr>
          </a:p>
        </p:txBody>
      </p:sp>
      <p:sp>
        <p:nvSpPr>
          <p:cNvPr id="53" name="TextBox 52"/>
          <p:cNvSpPr txBox="1"/>
          <p:nvPr/>
        </p:nvSpPr>
        <p:spPr>
          <a:xfrm>
            <a:off x="5762294" y="5722876"/>
            <a:ext cx="3310759" cy="938719"/>
          </a:xfrm>
          <a:prstGeom prst="rect">
            <a:avLst/>
          </a:prstGeom>
          <a:noFill/>
          <a:ln w="19050">
            <a:solidFill>
              <a:schemeClr val="bg1"/>
            </a:solidFill>
          </a:ln>
        </p:spPr>
        <p:txBody>
          <a:bodyPr wrap="square" rtlCol="0">
            <a:spAutoFit/>
          </a:bodyPr>
          <a:lstStyle/>
          <a:p>
            <a:r>
              <a:rPr lang="en-US" sz="1100" dirty="0" smtClean="0"/>
              <a:t>Thanks to grad students Tim Zolnik, Seung-Chan Lee, Jennifer Kim, Hayato Urabe, and </a:t>
            </a:r>
            <a:r>
              <a:rPr lang="en-US" sz="1100" dirty="0" err="1" smtClean="0"/>
              <a:t>postdocs</a:t>
            </a:r>
            <a:r>
              <a:rPr lang="en-US" sz="1100" dirty="0" smtClean="0"/>
              <a:t> Scott Cruikshank, Omar Ahmed, Erika Fanselow, Kris Richardson, Tanya Stevens, Liz </a:t>
            </a:r>
            <a:r>
              <a:rPr lang="en-US" sz="1100" dirty="0" err="1" smtClean="0"/>
              <a:t>Hur</a:t>
            </a:r>
            <a:r>
              <a:rPr lang="en-US" sz="1100" dirty="0" smtClean="0"/>
              <a:t> for the beautiful data!</a:t>
            </a:r>
            <a:endParaRPr lang="en-US" sz="1100" dirty="0"/>
          </a:p>
        </p:txBody>
      </p:sp>
      <p:sp>
        <p:nvSpPr>
          <p:cNvPr id="54" name="TextBox 53"/>
          <p:cNvSpPr txBox="1"/>
          <p:nvPr/>
        </p:nvSpPr>
        <p:spPr>
          <a:xfrm>
            <a:off x="6101255" y="4162091"/>
            <a:ext cx="2585545" cy="1384995"/>
          </a:xfrm>
          <a:prstGeom prst="rect">
            <a:avLst/>
          </a:prstGeom>
          <a:noFill/>
          <a:ln w="12700">
            <a:solidFill>
              <a:srgbClr val="0000FF"/>
            </a:solidFill>
          </a:ln>
        </p:spPr>
        <p:txBody>
          <a:bodyPr wrap="square" rtlCol="0">
            <a:spAutoFit/>
          </a:bodyPr>
          <a:lstStyle/>
          <a:p>
            <a:r>
              <a:rPr lang="en-US" sz="1200" dirty="0" smtClean="0">
                <a:solidFill>
                  <a:srgbClr val="0000FF"/>
                </a:solidFill>
              </a:rPr>
              <a:t>Methods:</a:t>
            </a:r>
          </a:p>
          <a:p>
            <a:pPr>
              <a:buFont typeface="Arial" pitchFamily="34" charset="0"/>
              <a:buChar char="•"/>
            </a:pPr>
            <a:r>
              <a:rPr lang="en-US" sz="1200" dirty="0">
                <a:solidFill>
                  <a:srgbClr val="0000FF"/>
                </a:solidFill>
              </a:rPr>
              <a:t> </a:t>
            </a:r>
            <a:r>
              <a:rPr lang="en-US" sz="1200" dirty="0" smtClean="0">
                <a:solidFill>
                  <a:srgbClr val="0000FF"/>
                </a:solidFill>
              </a:rPr>
              <a:t>electrophysiology, </a:t>
            </a:r>
            <a:r>
              <a:rPr lang="en-US" sz="1200" i="1" dirty="0" smtClean="0">
                <a:solidFill>
                  <a:srgbClr val="0000FF"/>
                </a:solidFill>
              </a:rPr>
              <a:t>in vitro </a:t>
            </a:r>
            <a:r>
              <a:rPr lang="en-US" sz="1200" dirty="0" smtClean="0">
                <a:solidFill>
                  <a:srgbClr val="0000FF"/>
                </a:solidFill>
              </a:rPr>
              <a:t>preps</a:t>
            </a:r>
          </a:p>
          <a:p>
            <a:pPr>
              <a:buFont typeface="Arial" pitchFamily="34" charset="0"/>
              <a:buChar char="•"/>
            </a:pPr>
            <a:r>
              <a:rPr lang="en-US" sz="1200" dirty="0">
                <a:solidFill>
                  <a:srgbClr val="0000FF"/>
                </a:solidFill>
              </a:rPr>
              <a:t> </a:t>
            </a:r>
            <a:r>
              <a:rPr lang="en-US" sz="1200" dirty="0" err="1" smtClean="0">
                <a:solidFill>
                  <a:srgbClr val="0000FF"/>
                </a:solidFill>
              </a:rPr>
              <a:t>optogenetics</a:t>
            </a:r>
            <a:endParaRPr lang="en-US" sz="1200" dirty="0" smtClean="0">
              <a:solidFill>
                <a:srgbClr val="0000FF"/>
              </a:solidFill>
            </a:endParaRPr>
          </a:p>
          <a:p>
            <a:pPr>
              <a:buFont typeface="Arial" pitchFamily="34" charset="0"/>
              <a:buChar char="•"/>
            </a:pPr>
            <a:r>
              <a:rPr lang="en-US" sz="1200" dirty="0">
                <a:solidFill>
                  <a:srgbClr val="0000FF"/>
                </a:solidFill>
              </a:rPr>
              <a:t> </a:t>
            </a:r>
            <a:r>
              <a:rPr lang="en-US" sz="1200" dirty="0" smtClean="0">
                <a:solidFill>
                  <a:srgbClr val="0000FF"/>
                </a:solidFill>
              </a:rPr>
              <a:t>morphological analysis</a:t>
            </a:r>
          </a:p>
          <a:p>
            <a:pPr>
              <a:buFont typeface="Arial" pitchFamily="34" charset="0"/>
              <a:buChar char="•"/>
            </a:pPr>
            <a:r>
              <a:rPr lang="en-US" sz="1200" dirty="0">
                <a:solidFill>
                  <a:srgbClr val="0000FF"/>
                </a:solidFill>
              </a:rPr>
              <a:t> </a:t>
            </a:r>
            <a:r>
              <a:rPr lang="en-US" sz="1200" dirty="0" smtClean="0">
                <a:solidFill>
                  <a:srgbClr val="0000FF"/>
                </a:solidFill>
              </a:rPr>
              <a:t>techniques from molecular biology, computational modeling, </a:t>
            </a:r>
            <a:r>
              <a:rPr lang="en-US" sz="1200" dirty="0" err="1" smtClean="0">
                <a:solidFill>
                  <a:srgbClr val="0000FF"/>
                </a:solidFill>
              </a:rPr>
              <a:t>neuroengineering</a:t>
            </a:r>
            <a:endParaRPr lang="en-US" sz="1200" dirty="0">
              <a:solidFill>
                <a:srgbClr val="0000FF"/>
              </a:solidFill>
            </a:endParaRPr>
          </a:p>
        </p:txBody>
      </p:sp>
      <p:sp>
        <p:nvSpPr>
          <p:cNvPr id="55" name="TextBox 54"/>
          <p:cNvSpPr txBox="1"/>
          <p:nvPr/>
        </p:nvSpPr>
        <p:spPr>
          <a:xfrm>
            <a:off x="457205" y="938047"/>
            <a:ext cx="4493171" cy="2523768"/>
          </a:xfrm>
          <a:prstGeom prst="rect">
            <a:avLst/>
          </a:prstGeom>
          <a:noFill/>
          <a:ln w="12700">
            <a:solidFill>
              <a:srgbClr val="0000FF"/>
            </a:solidFill>
          </a:ln>
        </p:spPr>
        <p:txBody>
          <a:bodyPr wrap="square" rtlCol="0">
            <a:spAutoFit/>
          </a:bodyPr>
          <a:lstStyle/>
          <a:p>
            <a:r>
              <a:rPr lang="en-US" dirty="0" smtClean="0">
                <a:solidFill>
                  <a:srgbClr val="0000FF"/>
                </a:solidFill>
              </a:rPr>
              <a:t>Major questions:</a:t>
            </a:r>
          </a:p>
          <a:p>
            <a:endParaRPr lang="en-US" sz="1400" dirty="0" smtClean="0">
              <a:solidFill>
                <a:srgbClr val="0000FF"/>
              </a:solidFill>
            </a:endParaRPr>
          </a:p>
          <a:p>
            <a:pPr>
              <a:buFont typeface="Arial" pitchFamily="34" charset="0"/>
              <a:buChar char="•"/>
            </a:pPr>
            <a:r>
              <a:rPr lang="en-US" sz="1400" dirty="0" smtClean="0">
                <a:solidFill>
                  <a:srgbClr val="0000FF"/>
                </a:solidFill>
              </a:rPr>
              <a:t> What are the biophysical properties of neurons?</a:t>
            </a:r>
          </a:p>
          <a:p>
            <a:pPr>
              <a:buFont typeface="Arial" pitchFamily="34" charset="0"/>
              <a:buChar char="•"/>
            </a:pPr>
            <a:r>
              <a:rPr lang="en-US" sz="1400" dirty="0">
                <a:solidFill>
                  <a:srgbClr val="0000FF"/>
                </a:solidFill>
              </a:rPr>
              <a:t> </a:t>
            </a:r>
            <a:r>
              <a:rPr lang="en-US" sz="1400" dirty="0" smtClean="0">
                <a:solidFill>
                  <a:srgbClr val="0000FF"/>
                </a:solidFill>
              </a:rPr>
              <a:t>What kinds of synapses (chemical and electrical) connect the neurons?</a:t>
            </a:r>
          </a:p>
          <a:p>
            <a:pPr>
              <a:buFont typeface="Arial" pitchFamily="34" charset="0"/>
              <a:buChar char="•"/>
            </a:pPr>
            <a:r>
              <a:rPr lang="en-US" sz="1400" dirty="0">
                <a:solidFill>
                  <a:srgbClr val="0000FF"/>
                </a:solidFill>
              </a:rPr>
              <a:t> </a:t>
            </a:r>
            <a:r>
              <a:rPr lang="en-US" sz="1400" dirty="0" smtClean="0">
                <a:solidFill>
                  <a:srgbClr val="0000FF"/>
                </a:solidFill>
              </a:rPr>
              <a:t>What is the architecture of their local circuits?</a:t>
            </a:r>
          </a:p>
          <a:p>
            <a:pPr>
              <a:buFont typeface="Arial" pitchFamily="34" charset="0"/>
              <a:buChar char="•"/>
            </a:pPr>
            <a:r>
              <a:rPr lang="en-US" sz="1400" dirty="0">
                <a:solidFill>
                  <a:srgbClr val="0000FF"/>
                </a:solidFill>
              </a:rPr>
              <a:t> </a:t>
            </a:r>
            <a:r>
              <a:rPr lang="en-US" sz="1400" dirty="0" smtClean="0">
                <a:solidFill>
                  <a:srgbClr val="0000FF"/>
                </a:solidFill>
              </a:rPr>
              <a:t>What are the emergent properties and functions of local thalamic and neocortical circuits?</a:t>
            </a:r>
          </a:p>
          <a:p>
            <a:pPr>
              <a:buFont typeface="Arial" pitchFamily="34" charset="0"/>
              <a:buChar char="•"/>
            </a:pPr>
            <a:r>
              <a:rPr lang="en-US" sz="1400" dirty="0">
                <a:solidFill>
                  <a:srgbClr val="0000FF"/>
                </a:solidFill>
              </a:rPr>
              <a:t> </a:t>
            </a:r>
            <a:r>
              <a:rPr lang="en-US" sz="1400" dirty="0" smtClean="0">
                <a:solidFill>
                  <a:srgbClr val="0000FF"/>
                </a:solidFill>
              </a:rPr>
              <a:t>How do neuronal, synaptic, and circuit properties change as a result of development, disease, and therapy?</a:t>
            </a:r>
            <a:endParaRPr lang="en-US" sz="1400" dirty="0">
              <a:solidFill>
                <a:srgbClr val="0000FF"/>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bg/>
                                          </p:spTgt>
                                        </p:tgtEl>
                                        <p:attrNameLst>
                                          <p:attrName>style.visibility</p:attrName>
                                        </p:attrNameLst>
                                      </p:cBhvr>
                                      <p:to>
                                        <p:strVal val="visible"/>
                                      </p:to>
                                    </p:set>
                                    <p:animEffect transition="in" filter="fade">
                                      <p:cBhvr>
                                        <p:cTn id="7" dur="500"/>
                                        <p:tgtEl>
                                          <p:spTgt spid="5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xEl>
                                              <p:pRg st="0" end="0"/>
                                            </p:txEl>
                                          </p:spTgt>
                                        </p:tgtEl>
                                        <p:attrNameLst>
                                          <p:attrName>style.visibility</p:attrName>
                                        </p:attrNameLst>
                                      </p:cBhvr>
                                      <p:to>
                                        <p:strVal val="visible"/>
                                      </p:to>
                                    </p:set>
                                    <p:animEffect transition="in" filter="fade">
                                      <p:cBhvr>
                                        <p:cTn id="10" dur="500"/>
                                        <p:tgtEl>
                                          <p:spTgt spid="5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5">
                                            <p:txEl>
                                              <p:pRg st="2" end="2"/>
                                            </p:txEl>
                                          </p:spTgt>
                                        </p:tgtEl>
                                        <p:attrNameLst>
                                          <p:attrName>style.visibility</p:attrName>
                                        </p:attrNameLst>
                                      </p:cBhvr>
                                      <p:to>
                                        <p:strVal val="visible"/>
                                      </p:to>
                                    </p:set>
                                    <p:animEffect transition="in" filter="fade">
                                      <p:cBhvr>
                                        <p:cTn id="15" dur="500"/>
                                        <p:tgtEl>
                                          <p:spTgt spid="5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5">
                                            <p:txEl>
                                              <p:pRg st="3" end="3"/>
                                            </p:txEl>
                                          </p:spTgt>
                                        </p:tgtEl>
                                        <p:attrNameLst>
                                          <p:attrName>style.visibility</p:attrName>
                                        </p:attrNameLst>
                                      </p:cBhvr>
                                      <p:to>
                                        <p:strVal val="visible"/>
                                      </p:to>
                                    </p:set>
                                    <p:animEffect transition="in" filter="fade">
                                      <p:cBhvr>
                                        <p:cTn id="20" dur="500"/>
                                        <p:tgtEl>
                                          <p:spTgt spid="5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5">
                                            <p:txEl>
                                              <p:pRg st="4" end="4"/>
                                            </p:txEl>
                                          </p:spTgt>
                                        </p:tgtEl>
                                        <p:attrNameLst>
                                          <p:attrName>style.visibility</p:attrName>
                                        </p:attrNameLst>
                                      </p:cBhvr>
                                      <p:to>
                                        <p:strVal val="visible"/>
                                      </p:to>
                                    </p:set>
                                    <p:animEffect transition="in" filter="fade">
                                      <p:cBhvr>
                                        <p:cTn id="25" dur="500"/>
                                        <p:tgtEl>
                                          <p:spTgt spid="55">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5">
                                            <p:txEl>
                                              <p:pRg st="5" end="5"/>
                                            </p:txEl>
                                          </p:spTgt>
                                        </p:tgtEl>
                                        <p:attrNameLst>
                                          <p:attrName>style.visibility</p:attrName>
                                        </p:attrNameLst>
                                      </p:cBhvr>
                                      <p:to>
                                        <p:strVal val="visible"/>
                                      </p:to>
                                    </p:set>
                                    <p:animEffect transition="in" filter="fade">
                                      <p:cBhvr>
                                        <p:cTn id="30" dur="500"/>
                                        <p:tgtEl>
                                          <p:spTgt spid="55">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5">
                                            <p:txEl>
                                              <p:pRg st="6" end="6"/>
                                            </p:txEl>
                                          </p:spTgt>
                                        </p:tgtEl>
                                        <p:attrNameLst>
                                          <p:attrName>style.visibility</p:attrName>
                                        </p:attrNameLst>
                                      </p:cBhvr>
                                      <p:to>
                                        <p:strVal val="visible"/>
                                      </p:to>
                                    </p:set>
                                    <p:animEffect transition="in" filter="fade">
                                      <p:cBhvr>
                                        <p:cTn id="35" dur="500"/>
                                        <p:tgtEl>
                                          <p:spTgt spid="55">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build="p" animBg="1"/>
    </p:bldLst>
  </p:timing>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zure">
  <a:themeElements>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fontScheme name="Azur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rgbClr val="FFFF00"/>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rgbClr val="FFFF00"/>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clrMap bg1="dk2" tx1="lt1" bg2="dk1" tx2="lt2" accent1="accent1" accent2="accent2" accent3="accent3" accent4="accent4" accent5="accent5" accent6="accent6" hlink="hlink" folHlink="folHlink"/>
    </a:extraClrScheme>
    <a:extraClrScheme>
      <a:clrScheme name="Azure 2">
        <a:dk1>
          <a:srgbClr val="000000"/>
        </a:dk1>
        <a:lt1>
          <a:srgbClr val="CCECFF"/>
        </a:lt1>
        <a:dk2>
          <a:srgbClr val="330099"/>
        </a:dk2>
        <a:lt2>
          <a:srgbClr val="0099CC"/>
        </a:lt2>
        <a:accent1>
          <a:srgbClr val="009999"/>
        </a:accent1>
        <a:accent2>
          <a:srgbClr val="FF99CC"/>
        </a:accent2>
        <a:accent3>
          <a:srgbClr val="E2F4FF"/>
        </a:accent3>
        <a:accent4>
          <a:srgbClr val="000000"/>
        </a:accent4>
        <a:accent5>
          <a:srgbClr val="AACACA"/>
        </a:accent5>
        <a:accent6>
          <a:srgbClr val="E78AB9"/>
        </a:accent6>
        <a:hlink>
          <a:srgbClr val="6600CC"/>
        </a:hlink>
        <a:folHlink>
          <a:srgbClr val="3366FF"/>
        </a:folHlink>
      </a:clrScheme>
      <a:clrMap bg1="lt1" tx1="dk1" bg2="lt2" tx2="dk2" accent1="accent1" accent2="accent2" accent3="accent3" accent4="accent4" accent5="accent5" accent6="accent6" hlink="hlink" folHlink="folHlink"/>
    </a:extraClrScheme>
    <a:extraClrScheme>
      <a:clrScheme name="Azure 3">
        <a:dk1>
          <a:srgbClr val="000000"/>
        </a:dk1>
        <a:lt1>
          <a:srgbClr val="FFFFFF"/>
        </a:lt1>
        <a:dk2>
          <a:srgbClr val="000000"/>
        </a:dk2>
        <a:lt2>
          <a:srgbClr val="CBCBCB"/>
        </a:lt2>
        <a:accent1>
          <a:srgbClr val="B2B2B2"/>
        </a:accent1>
        <a:accent2>
          <a:srgbClr val="DDDDDD"/>
        </a:accent2>
        <a:accent3>
          <a:srgbClr val="FFFFFF"/>
        </a:accent3>
        <a:accent4>
          <a:srgbClr val="000000"/>
        </a:accent4>
        <a:accent5>
          <a:srgbClr val="D5D5D5"/>
        </a:accent5>
        <a:accent6>
          <a:srgbClr val="C8C8C8"/>
        </a:accent6>
        <a:hlink>
          <a:srgbClr val="5F5F5F"/>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amp; Subtitle">
  <a:themeElements>
    <a:clrScheme name="">
      <a:dk1>
        <a:srgbClr val="333333"/>
      </a:dk1>
      <a:lt1>
        <a:srgbClr val="FFFBF2"/>
      </a:lt1>
      <a:dk2>
        <a:srgbClr val="00040D"/>
      </a:dk2>
      <a:lt2>
        <a:srgbClr val="000000"/>
      </a:lt2>
      <a:accent1>
        <a:srgbClr val="FF0805"/>
      </a:accent1>
      <a:accent2>
        <a:srgbClr val="333399"/>
      </a:accent2>
      <a:accent3>
        <a:srgbClr val="AAAAAA"/>
      </a:accent3>
      <a:accent4>
        <a:srgbClr val="DAD6CF"/>
      </a:accent4>
      <a:accent5>
        <a:srgbClr val="FFAAAA"/>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FFFFFF"/>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FFFFFF"/>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1565</TotalTime>
  <Words>2493</Words>
  <Application>Microsoft Macintosh PowerPoint</Application>
  <PresentationFormat>On-screen Show (4:3)</PresentationFormat>
  <Paragraphs>449</Paragraphs>
  <Slides>55</Slides>
  <Notes>16</Notes>
  <HiddenSlides>0</HiddenSlides>
  <MMClips>4</MMClips>
  <ScaleCrop>false</ScaleCrop>
  <HeadingPairs>
    <vt:vector size="6" baseType="variant">
      <vt:variant>
        <vt:lpstr>Theme</vt:lpstr>
      </vt:variant>
      <vt:variant>
        <vt:i4>5</vt:i4>
      </vt:variant>
      <vt:variant>
        <vt:lpstr>Embedded OLE Servers</vt:lpstr>
      </vt:variant>
      <vt:variant>
        <vt:i4>5</vt:i4>
      </vt:variant>
      <vt:variant>
        <vt:lpstr>Slide Titles</vt:lpstr>
      </vt:variant>
      <vt:variant>
        <vt:i4>55</vt:i4>
      </vt:variant>
    </vt:vector>
  </HeadingPairs>
  <TitlesOfParts>
    <vt:vector size="65" baseType="lpstr">
      <vt:lpstr>Office Theme</vt:lpstr>
      <vt:lpstr>Azure</vt:lpstr>
      <vt:lpstr>Title &amp; Subtitle</vt:lpstr>
      <vt:lpstr>1_Office Theme</vt:lpstr>
      <vt:lpstr>2_Office Theme</vt:lpstr>
      <vt:lpstr>Slide</vt:lpstr>
      <vt:lpstr>CorelDRAW</vt:lpstr>
      <vt:lpstr>Chart</vt:lpstr>
      <vt:lpstr>Image</vt:lpstr>
      <vt:lpstr>Graph</vt:lpstr>
      <vt:lpstr>PowerPoint Presentation</vt:lpstr>
      <vt:lpstr>Paradiso/Sheinberg</vt:lpstr>
      <vt:lpstr>Combine behavior, neurophysiology, &amp; computational analysis</vt:lpstr>
      <vt:lpstr> Vision and the Brain</vt:lpstr>
      <vt:lpstr>PowerPoint Presentation</vt:lpstr>
      <vt:lpstr>Kauer/Connors</vt:lpstr>
      <vt:lpstr>PowerPoint Presentation</vt:lpstr>
      <vt:lpstr>PowerPoint Presentation</vt:lpstr>
      <vt:lpstr>PowerPoint Presentation</vt:lpstr>
      <vt:lpstr>Badre/Frank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Morrow Lab: Molecular Neurodevelopment  and Disease</vt:lpstr>
      <vt:lpstr>PowerPoint Presentation</vt:lpstr>
      <vt:lpstr>PowerPoint Presentation</vt:lpstr>
      <vt:lpstr>PowerPoint Presentation</vt:lpstr>
      <vt:lpstr>PowerPoint Presentation</vt:lpstr>
      <vt:lpstr>PowerPoint Presentation</vt:lpstr>
      <vt:lpstr>PowerPoint Presentation</vt:lpstr>
      <vt:lpstr>Oancea Lab </vt:lpstr>
      <vt:lpstr>Oancea Lab </vt:lpstr>
      <vt:lpstr>PowerPoint Presentation</vt:lpstr>
      <vt:lpstr>PowerPoint Presentation</vt:lpstr>
      <vt:lpstr>Fallon Lab: Presynaptic mRNA translation and autism</vt:lpstr>
      <vt:lpstr>Reenan Lab: RNA Editing and Behavior</vt:lpstr>
      <vt:lpstr>PowerPoint Presentation</vt:lpstr>
      <vt:lpstr>Different vertebrate species have converged on a common central mechanism for extracting the periodicity (“pitch”) of complex sounds</vt:lpstr>
      <vt:lpstr>The simplification of neural processing that accompanies only having on-responses to consider leads to a type of computational model based entirely on the timing of responses</vt:lpstr>
      <vt:lpstr>PowerPoint Presentation</vt:lpstr>
      <vt:lpstr>Imaging Emotion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Naveen Rao</dc:creator>
  <cp:lastModifiedBy>David Sheinberg</cp:lastModifiedBy>
  <cp:revision>40</cp:revision>
  <dcterms:created xsi:type="dcterms:W3CDTF">2011-02-24T17:52:26Z</dcterms:created>
  <dcterms:modified xsi:type="dcterms:W3CDTF">2011-02-25T05:53:18Z</dcterms:modified>
</cp:coreProperties>
</file>